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Anaheim"/>
      <p:regular r:id="rId87"/>
      <p:bold r:id="rId88"/>
    </p:embeddedFont>
    <p:embeddedFont>
      <p:font typeface="Bebas Neue"/>
      <p:regular r:id="rId89"/>
    </p:embeddedFont>
    <p:embeddedFont>
      <p:font typeface="Albert Sans SemiBold"/>
      <p:regular r:id="rId90"/>
      <p:bold r:id="rId91"/>
      <p:italic r:id="rId92"/>
      <p:boldItalic r:id="rId93"/>
    </p:embeddedFont>
    <p:embeddedFont>
      <p:font typeface="Albert Sans"/>
      <p:regular r:id="rId94"/>
      <p:bold r:id="rId95"/>
      <p:italic r:id="rId96"/>
      <p:boldItalic r:id="rId97"/>
    </p:embeddedFont>
    <p:embeddedFont>
      <p:font typeface="PT Sans"/>
      <p:regular r:id="rId98"/>
      <p:bold r:id="rId99"/>
      <p:italic r:id="rId100"/>
      <p:boldItalic r:id="rId101"/>
    </p:embeddedFont>
    <p:embeddedFont>
      <p:font typeface="Merriweather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449">
          <p15:clr>
            <a:srgbClr val="747775"/>
          </p15:clr>
        </p15:guide>
        <p15:guide id="4" pos="5306">
          <p15:clr>
            <a:srgbClr val="747775"/>
          </p15:clr>
        </p15:guide>
      </p15:sldGuideLst>
    </p:ext>
    <p:ext uri="GoogleSlidesCustomDataVersion2">
      <go:slidesCustomData xmlns:go="http://customooxmlschemas.google.com/" r:id="rId106" roundtripDataSignature="AMtx7mgedIYmXC3DEekDqW40F1FB/foC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9216D8-87D1-418D-86D0-69C500F2944D}">
  <a:tblStyle styleId="{E09216D8-87D1-418D-86D0-69C500F2944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49"/>
        <p:guide pos="530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customschemas.google.com/relationships/presentationmetadata" Target="metadata"/><Relationship Id="rId105" Type="http://schemas.openxmlformats.org/officeDocument/2006/relationships/font" Target="fonts/Merriweather-boldItalic.fntdata"/><Relationship Id="rId104" Type="http://schemas.openxmlformats.org/officeDocument/2006/relationships/font" Target="fonts/Merriweather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Merriweather-bold.fntdata"/><Relationship Id="rId102" Type="http://schemas.openxmlformats.org/officeDocument/2006/relationships/font" Target="fonts/Merriweather-regular.fntdata"/><Relationship Id="rId101" Type="http://schemas.openxmlformats.org/officeDocument/2006/relationships/font" Target="fonts/PTSans-boldItalic.fntdata"/><Relationship Id="rId100" Type="http://schemas.openxmlformats.org/officeDocument/2006/relationships/font" Target="fonts/PTSans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AlbertSans-bold.fntdata"/><Relationship Id="rId94" Type="http://schemas.openxmlformats.org/officeDocument/2006/relationships/font" Target="fonts/AlbertSans-regular.fntdata"/><Relationship Id="rId97" Type="http://schemas.openxmlformats.org/officeDocument/2006/relationships/font" Target="fonts/AlbertSans-boldItalic.fntdata"/><Relationship Id="rId96" Type="http://schemas.openxmlformats.org/officeDocument/2006/relationships/font" Target="fonts/AlbertSans-italic.fntdata"/><Relationship Id="rId11" Type="http://schemas.openxmlformats.org/officeDocument/2006/relationships/slide" Target="slides/slide5.xml"/><Relationship Id="rId99" Type="http://schemas.openxmlformats.org/officeDocument/2006/relationships/font" Target="fonts/PTSans-bold.fntdata"/><Relationship Id="rId10" Type="http://schemas.openxmlformats.org/officeDocument/2006/relationships/slide" Target="slides/slide4.xml"/><Relationship Id="rId98" Type="http://schemas.openxmlformats.org/officeDocument/2006/relationships/font" Target="fonts/PTSans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AlbertSansSemiBold-bold.fntdata"/><Relationship Id="rId90" Type="http://schemas.openxmlformats.org/officeDocument/2006/relationships/font" Target="fonts/AlbertSansSemiBold-regular.fntdata"/><Relationship Id="rId93" Type="http://schemas.openxmlformats.org/officeDocument/2006/relationships/font" Target="fonts/AlbertSansSemiBold-boldItalic.fntdata"/><Relationship Id="rId92" Type="http://schemas.openxmlformats.org/officeDocument/2006/relationships/font" Target="fonts/AlbertSansSemiBol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Anaheim-bold.fntdata"/><Relationship Id="rId87" Type="http://schemas.openxmlformats.org/officeDocument/2006/relationships/font" Target="fonts/Anaheim-regular.fntdata"/><Relationship Id="rId89" Type="http://schemas.openxmlformats.org/officeDocument/2006/relationships/font" Target="fonts/BebasNeue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9" name="Google Shape;116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7" name="Google Shape;12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3" name="Google Shape;14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9" name="Google Shape;141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6" name="Google Shape;14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3" name="Google Shape;14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7" name="Google Shape;148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4" name="Google Shape;150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8" name="Google Shape;152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2" name="Google Shape;155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6" name="Google Shape;157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1" name="Google Shape;159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4" name="Google Shape;162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1" name="Google Shape;164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8" name="Google Shape;165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5" name="Google Shape;167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0" name="Google Shape;169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9" name="Google Shape;169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6" name="Google Shape;172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0" name="Google Shape;180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4" name="Google Shape;182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6" name="Google Shape;184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9" name="Google Shape;186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2" name="Google Shape;189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5" name="Google Shape;191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8" name="Google Shape;193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1" name="Google Shape;196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4" name="Google Shape;198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7" name="Google Shape;200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9" name="Google Shape;202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2" name="Google Shape;205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6" name="Google Shape;207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5" name="Google Shape;208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7" name="Google Shape;210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0" name="Google Shape;213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5" name="Google Shape;214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8" name="Google Shape;215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2" name="Google Shape;218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5" name="Google Shape;219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0" name="Google Shape;221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5" name="Google Shape;222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6" name="Google Shape;223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0" name="Google Shape;226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Beeswarm plots like this one are information-dense and provide a broad overview of SHAP values for many features at once. However, to truly understand the relationship between a feature’s values and the model’s predicted outcomes, it is necessary to examine dependence plots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6" name="Google Shape;226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5" name="Google Shape;227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vertical dispersion in SHAP values seen for fixed variable values is due to interaction effects with other features. This means that an instance's SHAP value for a feature is not solely dependent on the value of that feature, but is also influenced by the values of the instance's other features.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1" name="Google Shape;228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7" name="Google Shape;228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Customers who spend a lot on premium goods and buy frequently in-store tend to have a strong influence on the model. We suggest some type of rewards/loyalty program or VIP in-store events to retain these customers. Like Binny’s tastings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4" name="Google Shape;229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0" name="Google Shape;230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5" name="Google Shape;2325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9" name="Google Shape;235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82"/>
          <p:cNvSpPr txBox="1"/>
          <p:nvPr>
            <p:ph type="ctrTitle"/>
          </p:nvPr>
        </p:nvSpPr>
        <p:spPr>
          <a:xfrm>
            <a:off x="558022" y="692000"/>
            <a:ext cx="61767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82"/>
          <p:cNvSpPr txBox="1"/>
          <p:nvPr>
            <p:ph idx="1" type="subTitle"/>
          </p:nvPr>
        </p:nvSpPr>
        <p:spPr>
          <a:xfrm>
            <a:off x="260700" y="4204400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1"/>
          <p:cNvSpPr txBox="1"/>
          <p:nvPr>
            <p:ph type="title"/>
          </p:nvPr>
        </p:nvSpPr>
        <p:spPr>
          <a:xfrm>
            <a:off x="3992121" y="398525"/>
            <a:ext cx="45972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2"/>
          <p:cNvSpPr txBox="1"/>
          <p:nvPr>
            <p:ph type="title"/>
          </p:nvPr>
        </p:nvSpPr>
        <p:spPr>
          <a:xfrm>
            <a:off x="2135550" y="1651188"/>
            <a:ext cx="48729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92"/>
          <p:cNvSpPr txBox="1"/>
          <p:nvPr>
            <p:ph idx="1" type="subTitle"/>
          </p:nvPr>
        </p:nvSpPr>
        <p:spPr>
          <a:xfrm>
            <a:off x="2135550" y="2765575"/>
            <a:ext cx="4872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5" name="Google Shape;105;p92"/>
          <p:cNvGrpSpPr/>
          <p:nvPr/>
        </p:nvGrpSpPr>
        <p:grpSpPr>
          <a:xfrm rot="2700000">
            <a:off x="7740957" y="4395495"/>
            <a:ext cx="1045765" cy="1045615"/>
            <a:chOff x="3741950" y="353925"/>
            <a:chExt cx="1045775" cy="1045625"/>
          </a:xfrm>
        </p:grpSpPr>
        <p:sp>
          <p:nvSpPr>
            <p:cNvPr id="106" name="Google Shape;106;p92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2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2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1" name="Google Shape;111;p93"/>
          <p:cNvGrpSpPr/>
          <p:nvPr/>
        </p:nvGrpSpPr>
        <p:grpSpPr>
          <a:xfrm>
            <a:off x="7324674" y="3660237"/>
            <a:ext cx="2358638" cy="2358638"/>
            <a:chOff x="7553537" y="3660237"/>
            <a:chExt cx="2358638" cy="2358638"/>
          </a:xfrm>
        </p:grpSpPr>
        <p:grpSp>
          <p:nvGrpSpPr>
            <p:cNvPr id="112" name="Google Shape;112;p93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13" name="Google Shape;113;p93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93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93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" name="Google Shape;116;p93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94"/>
          <p:cNvSpPr txBox="1"/>
          <p:nvPr>
            <p:ph idx="1" type="body"/>
          </p:nvPr>
        </p:nvSpPr>
        <p:spPr>
          <a:xfrm>
            <a:off x="720000" y="1269175"/>
            <a:ext cx="7704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0" name="Google Shape;120;p94"/>
          <p:cNvGrpSpPr/>
          <p:nvPr/>
        </p:nvGrpSpPr>
        <p:grpSpPr>
          <a:xfrm>
            <a:off x="7845966" y="4050781"/>
            <a:ext cx="1775083" cy="1748694"/>
            <a:chOff x="4757800" y="3823757"/>
            <a:chExt cx="2394232" cy="2358638"/>
          </a:xfrm>
        </p:grpSpPr>
        <p:grpSp>
          <p:nvGrpSpPr>
            <p:cNvPr id="121" name="Google Shape;121;p94"/>
            <p:cNvGrpSpPr/>
            <p:nvPr/>
          </p:nvGrpSpPr>
          <p:grpSpPr>
            <a:xfrm rot="2700000">
              <a:off x="4974332" y="4166770"/>
              <a:ext cx="1045765" cy="1045615"/>
              <a:chOff x="3741950" y="353925"/>
              <a:chExt cx="1045775" cy="1045625"/>
            </a:xfrm>
          </p:grpSpPr>
          <p:sp>
            <p:nvSpPr>
              <p:cNvPr id="122" name="Google Shape;122;p94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94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94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" name="Google Shape;125;p94"/>
            <p:cNvSpPr/>
            <p:nvPr/>
          </p:nvSpPr>
          <p:spPr>
            <a:xfrm rot="2700000">
              <a:off x="5143783" y="41641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95"/>
          <p:cNvSpPr txBox="1"/>
          <p:nvPr>
            <p:ph idx="1" type="subTitle"/>
          </p:nvPr>
        </p:nvSpPr>
        <p:spPr>
          <a:xfrm>
            <a:off x="5077073" y="3042975"/>
            <a:ext cx="26199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9" name="Google Shape;129;p95"/>
          <p:cNvSpPr txBox="1"/>
          <p:nvPr>
            <p:ph idx="2" type="subTitle"/>
          </p:nvPr>
        </p:nvSpPr>
        <p:spPr>
          <a:xfrm>
            <a:off x="1447027" y="3042975"/>
            <a:ext cx="26199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95"/>
          <p:cNvSpPr txBox="1"/>
          <p:nvPr>
            <p:ph idx="3" type="subTitle"/>
          </p:nvPr>
        </p:nvSpPr>
        <p:spPr>
          <a:xfrm>
            <a:off x="5077073" y="2734950"/>
            <a:ext cx="2619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95"/>
          <p:cNvSpPr txBox="1"/>
          <p:nvPr>
            <p:ph idx="4" type="subTitle"/>
          </p:nvPr>
        </p:nvSpPr>
        <p:spPr>
          <a:xfrm>
            <a:off x="1447027" y="2734950"/>
            <a:ext cx="2619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32" name="Google Shape;132;p95"/>
          <p:cNvGrpSpPr/>
          <p:nvPr/>
        </p:nvGrpSpPr>
        <p:grpSpPr>
          <a:xfrm>
            <a:off x="6667637" y="3630961"/>
            <a:ext cx="2394232" cy="2358638"/>
            <a:chOff x="6667637" y="3630961"/>
            <a:chExt cx="2394232" cy="2358638"/>
          </a:xfrm>
        </p:grpSpPr>
        <p:grpSp>
          <p:nvGrpSpPr>
            <p:cNvPr id="133" name="Google Shape;133;p95"/>
            <p:cNvGrpSpPr/>
            <p:nvPr/>
          </p:nvGrpSpPr>
          <p:grpSpPr>
            <a:xfrm flipH="1" rot="-2700000">
              <a:off x="7799572" y="3973974"/>
              <a:ext cx="1045765" cy="1045615"/>
              <a:chOff x="3741950" y="353925"/>
              <a:chExt cx="1045775" cy="1045625"/>
            </a:xfrm>
          </p:grpSpPr>
          <p:sp>
            <p:nvSpPr>
              <p:cNvPr id="134" name="Google Shape;134;p9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9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9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" name="Google Shape;137;p95"/>
            <p:cNvSpPr/>
            <p:nvPr/>
          </p:nvSpPr>
          <p:spPr>
            <a:xfrm flipH="1" rot="-2700000">
              <a:off x="7018027" y="3971401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0" name="Google Shape;140;p96"/>
          <p:cNvGrpSpPr/>
          <p:nvPr/>
        </p:nvGrpSpPr>
        <p:grpSpPr>
          <a:xfrm flipH="1" rot="-2700000">
            <a:off x="7844935" y="4353026"/>
            <a:ext cx="1045765" cy="1045615"/>
            <a:chOff x="3741950" y="353925"/>
            <a:chExt cx="1045775" cy="1045625"/>
          </a:xfrm>
        </p:grpSpPr>
        <p:sp>
          <p:nvSpPr>
            <p:cNvPr id="141" name="Google Shape;141;p96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96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96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7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6" name="Google Shape;146;p97"/>
          <p:cNvSpPr txBox="1"/>
          <p:nvPr>
            <p:ph idx="1" type="subTitle"/>
          </p:nvPr>
        </p:nvSpPr>
        <p:spPr>
          <a:xfrm>
            <a:off x="1284000" y="301142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47" name="Google Shape;147;p97"/>
          <p:cNvGrpSpPr/>
          <p:nvPr/>
        </p:nvGrpSpPr>
        <p:grpSpPr>
          <a:xfrm flipH="1" rot="-2700000">
            <a:off x="290285" y="-33524"/>
            <a:ext cx="1045765" cy="1045615"/>
            <a:chOff x="3741950" y="353925"/>
            <a:chExt cx="1045775" cy="1045625"/>
          </a:xfrm>
        </p:grpSpPr>
        <p:sp>
          <p:nvSpPr>
            <p:cNvPr id="148" name="Google Shape;148;p97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97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7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4" name="Google Shape;154;p99"/>
          <p:cNvGrpSpPr/>
          <p:nvPr/>
        </p:nvGrpSpPr>
        <p:grpSpPr>
          <a:xfrm flipH="1">
            <a:off x="-657300" y="3660237"/>
            <a:ext cx="2358638" cy="2358638"/>
            <a:chOff x="7553537" y="3660237"/>
            <a:chExt cx="2358638" cy="2358638"/>
          </a:xfrm>
        </p:grpSpPr>
        <p:grpSp>
          <p:nvGrpSpPr>
            <p:cNvPr id="155" name="Google Shape;155;p99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56" name="Google Shape;156;p99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99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99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" name="Google Shape;159;p99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100"/>
          <p:cNvSpPr txBox="1"/>
          <p:nvPr>
            <p:ph idx="1" type="subTitle"/>
          </p:nvPr>
        </p:nvSpPr>
        <p:spPr>
          <a:xfrm>
            <a:off x="2968125" y="1744118"/>
            <a:ext cx="54558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00"/>
          <p:cNvSpPr txBox="1"/>
          <p:nvPr>
            <p:ph idx="2" type="subTitle"/>
          </p:nvPr>
        </p:nvSpPr>
        <p:spPr>
          <a:xfrm>
            <a:off x="2968112" y="2794537"/>
            <a:ext cx="5455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00"/>
          <p:cNvSpPr txBox="1"/>
          <p:nvPr>
            <p:ph idx="3" type="subTitle"/>
          </p:nvPr>
        </p:nvSpPr>
        <p:spPr>
          <a:xfrm>
            <a:off x="2968098" y="3841899"/>
            <a:ext cx="5455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00"/>
          <p:cNvSpPr txBox="1"/>
          <p:nvPr>
            <p:ph idx="4" type="subTitle"/>
          </p:nvPr>
        </p:nvSpPr>
        <p:spPr>
          <a:xfrm>
            <a:off x="2968125" y="1289543"/>
            <a:ext cx="545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100"/>
          <p:cNvSpPr txBox="1"/>
          <p:nvPr>
            <p:ph idx="5" type="subTitle"/>
          </p:nvPr>
        </p:nvSpPr>
        <p:spPr>
          <a:xfrm>
            <a:off x="2968127" y="2339963"/>
            <a:ext cx="545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00"/>
          <p:cNvSpPr txBox="1"/>
          <p:nvPr>
            <p:ph idx="6" type="subTitle"/>
          </p:nvPr>
        </p:nvSpPr>
        <p:spPr>
          <a:xfrm>
            <a:off x="2968112" y="3387325"/>
            <a:ext cx="545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8" name="Google Shape;168;p100"/>
          <p:cNvGrpSpPr/>
          <p:nvPr/>
        </p:nvGrpSpPr>
        <p:grpSpPr>
          <a:xfrm>
            <a:off x="7553537" y="3660237"/>
            <a:ext cx="2358638" cy="2358638"/>
            <a:chOff x="7553537" y="3660237"/>
            <a:chExt cx="2358638" cy="2358638"/>
          </a:xfrm>
        </p:grpSpPr>
        <p:grpSp>
          <p:nvGrpSpPr>
            <p:cNvPr id="169" name="Google Shape;169;p100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70" name="Google Shape;170;p100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00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00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" name="Google Shape;173;p100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3"/>
          <p:cNvSpPr txBox="1"/>
          <p:nvPr>
            <p:ph type="title"/>
          </p:nvPr>
        </p:nvSpPr>
        <p:spPr>
          <a:xfrm>
            <a:off x="3893700" y="1620825"/>
            <a:ext cx="35379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83"/>
          <p:cNvSpPr txBox="1"/>
          <p:nvPr>
            <p:ph idx="2" type="title"/>
          </p:nvPr>
        </p:nvSpPr>
        <p:spPr>
          <a:xfrm>
            <a:off x="2269000" y="1941325"/>
            <a:ext cx="142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83"/>
          <p:cNvSpPr txBox="1"/>
          <p:nvPr>
            <p:ph idx="1" type="subTitle"/>
          </p:nvPr>
        </p:nvSpPr>
        <p:spPr>
          <a:xfrm>
            <a:off x="3893700" y="3220725"/>
            <a:ext cx="4442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" name="Google Shape;15;p83"/>
          <p:cNvGrpSpPr/>
          <p:nvPr/>
        </p:nvGrpSpPr>
        <p:grpSpPr>
          <a:xfrm>
            <a:off x="7233663" y="3665882"/>
            <a:ext cx="2394232" cy="2358638"/>
            <a:chOff x="7233663" y="3665882"/>
            <a:chExt cx="2394232" cy="2358638"/>
          </a:xfrm>
        </p:grpSpPr>
        <p:grpSp>
          <p:nvGrpSpPr>
            <p:cNvPr id="16" name="Google Shape;16;p83"/>
            <p:cNvGrpSpPr/>
            <p:nvPr/>
          </p:nvGrpSpPr>
          <p:grpSpPr>
            <a:xfrm rot="2700000">
              <a:off x="7450195" y="4008895"/>
              <a:ext cx="1045765" cy="1045615"/>
              <a:chOff x="3741950" y="353925"/>
              <a:chExt cx="1045775" cy="1045625"/>
            </a:xfrm>
          </p:grpSpPr>
          <p:sp>
            <p:nvSpPr>
              <p:cNvPr id="17" name="Google Shape;17;p83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83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83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" name="Google Shape;20;p83"/>
            <p:cNvSpPr/>
            <p:nvPr/>
          </p:nvSpPr>
          <p:spPr>
            <a:xfrm rot="2700000">
              <a:off x="7619646" y="4006322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1"/>
          <p:cNvSpPr txBox="1"/>
          <p:nvPr>
            <p:ph type="title"/>
          </p:nvPr>
        </p:nvSpPr>
        <p:spPr>
          <a:xfrm>
            <a:off x="2968125" y="3100294"/>
            <a:ext cx="49494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6" name="Google Shape;176;p101"/>
          <p:cNvSpPr txBox="1"/>
          <p:nvPr>
            <p:ph idx="1" type="subTitle"/>
          </p:nvPr>
        </p:nvSpPr>
        <p:spPr>
          <a:xfrm>
            <a:off x="1226400" y="1511306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77" name="Google Shape;177;p101"/>
          <p:cNvGrpSpPr/>
          <p:nvPr/>
        </p:nvGrpSpPr>
        <p:grpSpPr>
          <a:xfrm flipH="1" rot="-2700000">
            <a:off x="520872" y="60574"/>
            <a:ext cx="1045765" cy="1045615"/>
            <a:chOff x="3741950" y="353925"/>
            <a:chExt cx="1045775" cy="1045625"/>
          </a:xfrm>
        </p:grpSpPr>
        <p:sp>
          <p:nvSpPr>
            <p:cNvPr id="178" name="Google Shape;178;p101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01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01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01"/>
          <p:cNvGrpSpPr/>
          <p:nvPr/>
        </p:nvGrpSpPr>
        <p:grpSpPr>
          <a:xfrm>
            <a:off x="7553537" y="3660237"/>
            <a:ext cx="2358638" cy="2358638"/>
            <a:chOff x="7553537" y="3660237"/>
            <a:chExt cx="2358638" cy="2358638"/>
          </a:xfrm>
        </p:grpSpPr>
        <p:grpSp>
          <p:nvGrpSpPr>
            <p:cNvPr id="182" name="Google Shape;182;p101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83" name="Google Shape;183;p101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01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01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" name="Google Shape;186;p101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102"/>
          <p:cNvSpPr txBox="1"/>
          <p:nvPr>
            <p:ph idx="1" type="subTitle"/>
          </p:nvPr>
        </p:nvSpPr>
        <p:spPr>
          <a:xfrm>
            <a:off x="5084391" y="1572587"/>
            <a:ext cx="29478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02"/>
          <p:cNvSpPr txBox="1"/>
          <p:nvPr>
            <p:ph idx="2" type="subTitle"/>
          </p:nvPr>
        </p:nvSpPr>
        <p:spPr>
          <a:xfrm>
            <a:off x="1111834" y="1572587"/>
            <a:ext cx="29478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1" name="Google Shape;191;p102"/>
          <p:cNvGrpSpPr/>
          <p:nvPr/>
        </p:nvGrpSpPr>
        <p:grpSpPr>
          <a:xfrm flipH="1" rot="10800000">
            <a:off x="7191231" y="4676382"/>
            <a:ext cx="2249640" cy="423402"/>
            <a:chOff x="6456475" y="3575600"/>
            <a:chExt cx="2936100" cy="552600"/>
          </a:xfrm>
        </p:grpSpPr>
        <p:sp>
          <p:nvSpPr>
            <p:cNvPr id="192" name="Google Shape;192;p102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0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103"/>
          <p:cNvSpPr txBox="1"/>
          <p:nvPr>
            <p:ph idx="1" type="subTitle"/>
          </p:nvPr>
        </p:nvSpPr>
        <p:spPr>
          <a:xfrm>
            <a:off x="785226" y="3042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03"/>
          <p:cNvSpPr txBox="1"/>
          <p:nvPr>
            <p:ph idx="2" type="subTitle"/>
          </p:nvPr>
        </p:nvSpPr>
        <p:spPr>
          <a:xfrm>
            <a:off x="3484347" y="3042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03"/>
          <p:cNvSpPr txBox="1"/>
          <p:nvPr>
            <p:ph idx="3" type="subTitle"/>
          </p:nvPr>
        </p:nvSpPr>
        <p:spPr>
          <a:xfrm>
            <a:off x="6183474" y="3042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03"/>
          <p:cNvSpPr txBox="1"/>
          <p:nvPr>
            <p:ph idx="4" type="subTitle"/>
          </p:nvPr>
        </p:nvSpPr>
        <p:spPr>
          <a:xfrm>
            <a:off x="785225" y="2601445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103"/>
          <p:cNvSpPr txBox="1"/>
          <p:nvPr>
            <p:ph idx="5" type="subTitle"/>
          </p:nvPr>
        </p:nvSpPr>
        <p:spPr>
          <a:xfrm>
            <a:off x="3484350" y="2601445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103"/>
          <p:cNvSpPr txBox="1"/>
          <p:nvPr>
            <p:ph idx="6" type="subTitle"/>
          </p:nvPr>
        </p:nvSpPr>
        <p:spPr>
          <a:xfrm>
            <a:off x="6183475" y="2601445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2" name="Google Shape;202;p103"/>
          <p:cNvGrpSpPr/>
          <p:nvPr/>
        </p:nvGrpSpPr>
        <p:grpSpPr>
          <a:xfrm rot="10800000">
            <a:off x="-310519" y="4676382"/>
            <a:ext cx="2249640" cy="423402"/>
            <a:chOff x="6456475" y="3575600"/>
            <a:chExt cx="2936100" cy="552600"/>
          </a:xfrm>
        </p:grpSpPr>
        <p:sp>
          <p:nvSpPr>
            <p:cNvPr id="203" name="Google Shape;203;p103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0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7" name="Google Shape;207;p104"/>
          <p:cNvSpPr txBox="1"/>
          <p:nvPr>
            <p:ph idx="1" type="subTitle"/>
          </p:nvPr>
        </p:nvSpPr>
        <p:spPr>
          <a:xfrm>
            <a:off x="900101" y="2021050"/>
            <a:ext cx="2161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04"/>
          <p:cNvSpPr txBox="1"/>
          <p:nvPr>
            <p:ph idx="2" type="subTitle"/>
          </p:nvPr>
        </p:nvSpPr>
        <p:spPr>
          <a:xfrm>
            <a:off x="6082360" y="2021625"/>
            <a:ext cx="215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04"/>
          <p:cNvSpPr txBox="1"/>
          <p:nvPr>
            <p:ph idx="3" type="subTitle"/>
          </p:nvPr>
        </p:nvSpPr>
        <p:spPr>
          <a:xfrm>
            <a:off x="900101" y="3606850"/>
            <a:ext cx="2161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04"/>
          <p:cNvSpPr txBox="1"/>
          <p:nvPr>
            <p:ph idx="4" type="subTitle"/>
          </p:nvPr>
        </p:nvSpPr>
        <p:spPr>
          <a:xfrm>
            <a:off x="6082360" y="3607425"/>
            <a:ext cx="215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04"/>
          <p:cNvSpPr txBox="1"/>
          <p:nvPr>
            <p:ph idx="5" type="subTitle"/>
          </p:nvPr>
        </p:nvSpPr>
        <p:spPr>
          <a:xfrm>
            <a:off x="900101" y="1737450"/>
            <a:ext cx="2161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104"/>
          <p:cNvSpPr txBox="1"/>
          <p:nvPr>
            <p:ph idx="6" type="subTitle"/>
          </p:nvPr>
        </p:nvSpPr>
        <p:spPr>
          <a:xfrm>
            <a:off x="900101" y="3323325"/>
            <a:ext cx="2161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104"/>
          <p:cNvSpPr txBox="1"/>
          <p:nvPr>
            <p:ph idx="7" type="subTitle"/>
          </p:nvPr>
        </p:nvSpPr>
        <p:spPr>
          <a:xfrm>
            <a:off x="6082356" y="1738025"/>
            <a:ext cx="2157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104"/>
          <p:cNvSpPr txBox="1"/>
          <p:nvPr>
            <p:ph idx="8" type="subTitle"/>
          </p:nvPr>
        </p:nvSpPr>
        <p:spPr>
          <a:xfrm>
            <a:off x="6082356" y="3323900"/>
            <a:ext cx="2157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5" name="Google Shape;215;p104"/>
          <p:cNvGrpSpPr/>
          <p:nvPr/>
        </p:nvGrpSpPr>
        <p:grpSpPr>
          <a:xfrm flipH="1" rot="10800000">
            <a:off x="7191231" y="4676382"/>
            <a:ext cx="2249640" cy="423402"/>
            <a:chOff x="6456475" y="3575600"/>
            <a:chExt cx="2936100" cy="552600"/>
          </a:xfrm>
        </p:grpSpPr>
        <p:sp>
          <p:nvSpPr>
            <p:cNvPr id="216" name="Google Shape;216;p104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0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5"/>
          <p:cNvSpPr txBox="1"/>
          <p:nvPr>
            <p:ph type="title"/>
          </p:nvPr>
        </p:nvSpPr>
        <p:spPr>
          <a:xfrm>
            <a:off x="1182628" y="2128775"/>
            <a:ext cx="1627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105"/>
          <p:cNvSpPr txBox="1"/>
          <p:nvPr>
            <p:ph idx="1" type="subTitle"/>
          </p:nvPr>
        </p:nvSpPr>
        <p:spPr>
          <a:xfrm>
            <a:off x="909778" y="3629175"/>
            <a:ext cx="2173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1" name="Google Shape;221;p105"/>
          <p:cNvSpPr txBox="1"/>
          <p:nvPr>
            <p:ph idx="2" type="subTitle"/>
          </p:nvPr>
        </p:nvSpPr>
        <p:spPr>
          <a:xfrm>
            <a:off x="909778" y="32733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2" name="Google Shape;222;p105"/>
          <p:cNvSpPr txBox="1"/>
          <p:nvPr>
            <p:ph idx="3" type="title"/>
          </p:nvPr>
        </p:nvSpPr>
        <p:spPr>
          <a:xfrm>
            <a:off x="3758399" y="2128775"/>
            <a:ext cx="1627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105"/>
          <p:cNvSpPr txBox="1"/>
          <p:nvPr>
            <p:ph idx="4" type="subTitle"/>
          </p:nvPr>
        </p:nvSpPr>
        <p:spPr>
          <a:xfrm>
            <a:off x="3485399" y="3629175"/>
            <a:ext cx="2173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4" name="Google Shape;224;p105"/>
          <p:cNvSpPr txBox="1"/>
          <p:nvPr>
            <p:ph idx="5" type="subTitle"/>
          </p:nvPr>
        </p:nvSpPr>
        <p:spPr>
          <a:xfrm>
            <a:off x="3485399" y="32733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105"/>
          <p:cNvSpPr txBox="1"/>
          <p:nvPr>
            <p:ph idx="6" type="title"/>
          </p:nvPr>
        </p:nvSpPr>
        <p:spPr>
          <a:xfrm>
            <a:off x="6334019" y="2128775"/>
            <a:ext cx="1627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105"/>
          <p:cNvSpPr txBox="1"/>
          <p:nvPr>
            <p:ph idx="7" type="subTitle"/>
          </p:nvPr>
        </p:nvSpPr>
        <p:spPr>
          <a:xfrm>
            <a:off x="6061019" y="3629175"/>
            <a:ext cx="2173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7" name="Google Shape;227;p105"/>
          <p:cNvSpPr txBox="1"/>
          <p:nvPr>
            <p:ph idx="8" type="subTitle"/>
          </p:nvPr>
        </p:nvSpPr>
        <p:spPr>
          <a:xfrm>
            <a:off x="6061019" y="32733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105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9" name="Google Shape;229;p105"/>
          <p:cNvGrpSpPr/>
          <p:nvPr/>
        </p:nvGrpSpPr>
        <p:grpSpPr>
          <a:xfrm>
            <a:off x="7553537" y="3660237"/>
            <a:ext cx="2358638" cy="2358638"/>
            <a:chOff x="7553537" y="3660237"/>
            <a:chExt cx="2358638" cy="2358638"/>
          </a:xfrm>
        </p:grpSpPr>
        <p:grpSp>
          <p:nvGrpSpPr>
            <p:cNvPr id="230" name="Google Shape;230;p105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231" name="Google Shape;231;p10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0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0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4" name="Google Shape;234;p105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6"/>
          <p:cNvSpPr txBox="1"/>
          <p:nvPr>
            <p:ph type="title"/>
          </p:nvPr>
        </p:nvSpPr>
        <p:spPr>
          <a:xfrm>
            <a:off x="713275" y="540000"/>
            <a:ext cx="44481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7" name="Google Shape;237;p106"/>
          <p:cNvSpPr txBox="1"/>
          <p:nvPr>
            <p:ph idx="1" type="subTitle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06"/>
          <p:cNvSpPr txBox="1"/>
          <p:nvPr/>
        </p:nvSpPr>
        <p:spPr>
          <a:xfrm>
            <a:off x="713275" y="3840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39" name="Google Shape;239;p106"/>
          <p:cNvGrpSpPr/>
          <p:nvPr/>
        </p:nvGrpSpPr>
        <p:grpSpPr>
          <a:xfrm>
            <a:off x="7538450" y="3670107"/>
            <a:ext cx="2394232" cy="2358638"/>
            <a:chOff x="7518600" y="1769557"/>
            <a:chExt cx="2394232" cy="2358638"/>
          </a:xfrm>
        </p:grpSpPr>
        <p:grpSp>
          <p:nvGrpSpPr>
            <p:cNvPr id="240" name="Google Shape;240;p106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241" name="Google Shape;241;p106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06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06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" name="Google Shape;244;p106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07"/>
          <p:cNvGrpSpPr/>
          <p:nvPr/>
        </p:nvGrpSpPr>
        <p:grpSpPr>
          <a:xfrm flipH="1" rot="10800000">
            <a:off x="8331027" y="3471397"/>
            <a:ext cx="4357122" cy="707497"/>
            <a:chOff x="6456475" y="3575600"/>
            <a:chExt cx="3403204" cy="552603"/>
          </a:xfrm>
        </p:grpSpPr>
        <p:sp>
          <p:nvSpPr>
            <p:cNvPr id="247" name="Google Shape;247;p10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0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107"/>
          <p:cNvGrpSpPr/>
          <p:nvPr/>
        </p:nvGrpSpPr>
        <p:grpSpPr>
          <a:xfrm flipH="1" rot="10800000">
            <a:off x="7315681" y="4178885"/>
            <a:ext cx="5455165" cy="875381"/>
            <a:chOff x="6456469" y="3575596"/>
            <a:chExt cx="3443700" cy="552604"/>
          </a:xfrm>
        </p:grpSpPr>
        <p:sp>
          <p:nvSpPr>
            <p:cNvPr id="250" name="Google Shape;250;p10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0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107"/>
          <p:cNvGrpSpPr/>
          <p:nvPr/>
        </p:nvGrpSpPr>
        <p:grpSpPr>
          <a:xfrm flipH="1">
            <a:off x="-3486996" y="942843"/>
            <a:ext cx="4357122" cy="707497"/>
            <a:chOff x="6456475" y="3575600"/>
            <a:chExt cx="3403204" cy="552603"/>
          </a:xfrm>
        </p:grpSpPr>
        <p:sp>
          <p:nvSpPr>
            <p:cNvPr id="253" name="Google Shape;253;p10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0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107"/>
          <p:cNvGrpSpPr/>
          <p:nvPr/>
        </p:nvGrpSpPr>
        <p:grpSpPr>
          <a:xfrm flipH="1">
            <a:off x="-3569694" y="67472"/>
            <a:ext cx="5455165" cy="875381"/>
            <a:chOff x="6456469" y="3575596"/>
            <a:chExt cx="3443700" cy="552604"/>
          </a:xfrm>
        </p:grpSpPr>
        <p:sp>
          <p:nvSpPr>
            <p:cNvPr id="256" name="Google Shape;256;p10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0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108"/>
          <p:cNvGrpSpPr/>
          <p:nvPr/>
        </p:nvGrpSpPr>
        <p:grpSpPr>
          <a:xfrm rot="5400000">
            <a:off x="6537771" y="4976418"/>
            <a:ext cx="4357122" cy="707497"/>
            <a:chOff x="6456475" y="3575600"/>
            <a:chExt cx="3403204" cy="552603"/>
          </a:xfrm>
        </p:grpSpPr>
        <p:sp>
          <p:nvSpPr>
            <p:cNvPr id="260" name="Google Shape;260;p10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0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108"/>
          <p:cNvGrpSpPr/>
          <p:nvPr/>
        </p:nvGrpSpPr>
        <p:grpSpPr>
          <a:xfrm rot="5400000">
            <a:off x="6129289" y="5745840"/>
            <a:ext cx="3759089" cy="707494"/>
            <a:chOff x="6456475" y="3575600"/>
            <a:chExt cx="2936100" cy="552600"/>
          </a:xfrm>
        </p:grpSpPr>
        <p:sp>
          <p:nvSpPr>
            <p:cNvPr id="263" name="Google Shape;263;p108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108"/>
          <p:cNvGrpSpPr/>
          <p:nvPr/>
        </p:nvGrpSpPr>
        <p:grpSpPr>
          <a:xfrm rot="-5400000">
            <a:off x="-887968" y="-1051338"/>
            <a:ext cx="4357122" cy="707497"/>
            <a:chOff x="6456475" y="3575600"/>
            <a:chExt cx="3403204" cy="552603"/>
          </a:xfrm>
        </p:grpSpPr>
        <p:sp>
          <p:nvSpPr>
            <p:cNvPr id="266" name="Google Shape;266;p10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0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108"/>
          <p:cNvGrpSpPr/>
          <p:nvPr/>
        </p:nvGrpSpPr>
        <p:grpSpPr>
          <a:xfrm rot="-5400000">
            <a:off x="-2228419" y="-668956"/>
            <a:ext cx="5455165" cy="875381"/>
            <a:chOff x="6456469" y="3575596"/>
            <a:chExt cx="3443700" cy="552604"/>
          </a:xfrm>
        </p:grpSpPr>
        <p:sp>
          <p:nvSpPr>
            <p:cNvPr id="269" name="Google Shape;269;p108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" name="Google Shape;23;p84"/>
          <p:cNvSpPr txBox="1"/>
          <p:nvPr>
            <p:ph idx="1" type="subTitle"/>
          </p:nvPr>
        </p:nvSpPr>
        <p:spPr>
          <a:xfrm>
            <a:off x="1109155" y="2421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4"/>
          <p:cNvSpPr txBox="1"/>
          <p:nvPr>
            <p:ph idx="2" type="subTitle"/>
          </p:nvPr>
        </p:nvSpPr>
        <p:spPr>
          <a:xfrm>
            <a:off x="3579000" y="2421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4"/>
          <p:cNvSpPr txBox="1"/>
          <p:nvPr>
            <p:ph idx="3" type="subTitle"/>
          </p:nvPr>
        </p:nvSpPr>
        <p:spPr>
          <a:xfrm>
            <a:off x="1109155" y="4083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4"/>
          <p:cNvSpPr txBox="1"/>
          <p:nvPr>
            <p:ph idx="4" type="subTitle"/>
          </p:nvPr>
        </p:nvSpPr>
        <p:spPr>
          <a:xfrm>
            <a:off x="3579000" y="4083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4"/>
          <p:cNvSpPr txBox="1"/>
          <p:nvPr>
            <p:ph idx="5" type="subTitle"/>
          </p:nvPr>
        </p:nvSpPr>
        <p:spPr>
          <a:xfrm>
            <a:off x="6048845" y="2421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4"/>
          <p:cNvSpPr txBox="1"/>
          <p:nvPr>
            <p:ph idx="6" type="subTitle"/>
          </p:nvPr>
        </p:nvSpPr>
        <p:spPr>
          <a:xfrm>
            <a:off x="6048845" y="4083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4"/>
          <p:cNvSpPr txBox="1"/>
          <p:nvPr>
            <p:ph idx="7" type="subTitle"/>
          </p:nvPr>
        </p:nvSpPr>
        <p:spPr>
          <a:xfrm>
            <a:off x="1113055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84"/>
          <p:cNvSpPr txBox="1"/>
          <p:nvPr>
            <p:ph idx="8" type="subTitle"/>
          </p:nvPr>
        </p:nvSpPr>
        <p:spPr>
          <a:xfrm>
            <a:off x="3582900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84"/>
          <p:cNvSpPr txBox="1"/>
          <p:nvPr>
            <p:ph idx="9" type="subTitle"/>
          </p:nvPr>
        </p:nvSpPr>
        <p:spPr>
          <a:xfrm>
            <a:off x="6052745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84"/>
          <p:cNvSpPr txBox="1"/>
          <p:nvPr>
            <p:ph idx="13" type="subTitle"/>
          </p:nvPr>
        </p:nvSpPr>
        <p:spPr>
          <a:xfrm>
            <a:off x="1113055" y="38752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84"/>
          <p:cNvSpPr txBox="1"/>
          <p:nvPr>
            <p:ph idx="14" type="subTitle"/>
          </p:nvPr>
        </p:nvSpPr>
        <p:spPr>
          <a:xfrm>
            <a:off x="3582900" y="38752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84"/>
          <p:cNvSpPr txBox="1"/>
          <p:nvPr>
            <p:ph idx="15" type="subTitle"/>
          </p:nvPr>
        </p:nvSpPr>
        <p:spPr>
          <a:xfrm>
            <a:off x="6052745" y="38752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5" name="Google Shape;35;p84"/>
          <p:cNvGrpSpPr/>
          <p:nvPr/>
        </p:nvGrpSpPr>
        <p:grpSpPr>
          <a:xfrm rot="10800000">
            <a:off x="-310519" y="4676382"/>
            <a:ext cx="2249640" cy="423402"/>
            <a:chOff x="6456475" y="3575600"/>
            <a:chExt cx="2936100" cy="552600"/>
          </a:xfrm>
        </p:grpSpPr>
        <p:sp>
          <p:nvSpPr>
            <p:cNvPr id="36" name="Google Shape;36;p84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8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85"/>
          <p:cNvSpPr txBox="1"/>
          <p:nvPr>
            <p:ph idx="1" type="subTitle"/>
          </p:nvPr>
        </p:nvSpPr>
        <p:spPr>
          <a:xfrm>
            <a:off x="720000" y="1541950"/>
            <a:ext cx="53733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1" name="Google Shape;41;p85"/>
          <p:cNvGrpSpPr/>
          <p:nvPr/>
        </p:nvGrpSpPr>
        <p:grpSpPr>
          <a:xfrm>
            <a:off x="83363" y="3630961"/>
            <a:ext cx="2394232" cy="2358638"/>
            <a:chOff x="7518600" y="1769557"/>
            <a:chExt cx="2394232" cy="2358638"/>
          </a:xfrm>
        </p:grpSpPr>
        <p:grpSp>
          <p:nvGrpSpPr>
            <p:cNvPr id="42" name="Google Shape;42;p85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43" name="Google Shape;43;p8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8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8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" name="Google Shape;46;p85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6"/>
          <p:cNvSpPr txBox="1"/>
          <p:nvPr>
            <p:ph type="title"/>
          </p:nvPr>
        </p:nvSpPr>
        <p:spPr>
          <a:xfrm>
            <a:off x="1962000" y="1307100"/>
            <a:ext cx="5220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9" name="Google Shape;49;p86"/>
          <p:cNvGrpSpPr/>
          <p:nvPr/>
        </p:nvGrpSpPr>
        <p:grpSpPr>
          <a:xfrm>
            <a:off x="-808638" y="3630961"/>
            <a:ext cx="2394232" cy="2358638"/>
            <a:chOff x="-808638" y="3630961"/>
            <a:chExt cx="2394232" cy="2358638"/>
          </a:xfrm>
        </p:grpSpPr>
        <p:grpSp>
          <p:nvGrpSpPr>
            <p:cNvPr id="50" name="Google Shape;50;p86"/>
            <p:cNvGrpSpPr/>
            <p:nvPr/>
          </p:nvGrpSpPr>
          <p:grpSpPr>
            <a:xfrm flipH="1" rot="-2700000">
              <a:off x="323297" y="3973974"/>
              <a:ext cx="1045765" cy="1045615"/>
              <a:chOff x="3741950" y="353925"/>
              <a:chExt cx="1045775" cy="1045625"/>
            </a:xfrm>
          </p:grpSpPr>
          <p:sp>
            <p:nvSpPr>
              <p:cNvPr id="51" name="Google Shape;51;p86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86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86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" name="Google Shape;54;p86"/>
            <p:cNvSpPr/>
            <p:nvPr/>
          </p:nvSpPr>
          <p:spPr>
            <a:xfrm flipH="1" rot="-2700000">
              <a:off x="-458248" y="3971401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87"/>
          <p:cNvSpPr txBox="1"/>
          <p:nvPr>
            <p:ph idx="1" type="subTitle"/>
          </p:nvPr>
        </p:nvSpPr>
        <p:spPr>
          <a:xfrm>
            <a:off x="2010042" y="1471051"/>
            <a:ext cx="339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7"/>
          <p:cNvSpPr txBox="1"/>
          <p:nvPr>
            <p:ph idx="2" type="subTitle"/>
          </p:nvPr>
        </p:nvSpPr>
        <p:spPr>
          <a:xfrm>
            <a:off x="3546853" y="3210739"/>
            <a:ext cx="339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7"/>
          <p:cNvSpPr txBox="1"/>
          <p:nvPr>
            <p:ph idx="3" type="subTitle"/>
          </p:nvPr>
        </p:nvSpPr>
        <p:spPr>
          <a:xfrm>
            <a:off x="2780860" y="2338825"/>
            <a:ext cx="339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7"/>
          <p:cNvSpPr txBox="1"/>
          <p:nvPr>
            <p:ph idx="4" type="subTitle"/>
          </p:nvPr>
        </p:nvSpPr>
        <p:spPr>
          <a:xfrm>
            <a:off x="4304937" y="4082578"/>
            <a:ext cx="339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7"/>
          <p:cNvSpPr txBox="1"/>
          <p:nvPr>
            <p:ph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87"/>
          <p:cNvSpPr txBox="1"/>
          <p:nvPr>
            <p:ph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3" name="Google Shape;63;p87"/>
          <p:cNvSpPr txBox="1"/>
          <p:nvPr>
            <p:ph idx="7" type="title"/>
          </p:nvPr>
        </p:nvSpPr>
        <p:spPr>
          <a:xfrm>
            <a:off x="2656850" y="3122939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87"/>
          <p:cNvSpPr txBox="1"/>
          <p:nvPr>
            <p:ph idx="8" type="title"/>
          </p:nvPr>
        </p:nvSpPr>
        <p:spPr>
          <a:xfrm>
            <a:off x="3415352" y="3994815"/>
            <a:ext cx="859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87"/>
          <p:cNvSpPr txBox="1"/>
          <p:nvPr>
            <p:ph idx="9" type="subTitle"/>
          </p:nvPr>
        </p:nvSpPr>
        <p:spPr>
          <a:xfrm>
            <a:off x="2010042" y="1258251"/>
            <a:ext cx="3391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" name="Google Shape;66;p87"/>
          <p:cNvSpPr txBox="1"/>
          <p:nvPr>
            <p:ph idx="13" type="subTitle"/>
          </p:nvPr>
        </p:nvSpPr>
        <p:spPr>
          <a:xfrm>
            <a:off x="3546861" y="2997939"/>
            <a:ext cx="3391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87"/>
          <p:cNvSpPr txBox="1"/>
          <p:nvPr>
            <p:ph idx="14" type="subTitle"/>
          </p:nvPr>
        </p:nvSpPr>
        <p:spPr>
          <a:xfrm>
            <a:off x="2780860" y="2126100"/>
            <a:ext cx="3391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87"/>
          <p:cNvSpPr txBox="1"/>
          <p:nvPr>
            <p:ph idx="15" type="subTitle"/>
          </p:nvPr>
        </p:nvSpPr>
        <p:spPr>
          <a:xfrm>
            <a:off x="4304946" y="3869853"/>
            <a:ext cx="3391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9" name="Google Shape;69;p87"/>
          <p:cNvGrpSpPr/>
          <p:nvPr/>
        </p:nvGrpSpPr>
        <p:grpSpPr>
          <a:xfrm flipH="1" rot="-2700000">
            <a:off x="7837772" y="4409520"/>
            <a:ext cx="1045765" cy="1045615"/>
            <a:chOff x="3741950" y="353925"/>
            <a:chExt cx="1045775" cy="1045625"/>
          </a:xfrm>
        </p:grpSpPr>
        <p:sp>
          <p:nvSpPr>
            <p:cNvPr id="70" name="Google Shape;70;p87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7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7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" name="Google Shape;75;p88"/>
          <p:cNvSpPr txBox="1"/>
          <p:nvPr>
            <p:ph idx="1" type="subTitle"/>
          </p:nvPr>
        </p:nvSpPr>
        <p:spPr>
          <a:xfrm>
            <a:off x="774411" y="3926850"/>
            <a:ext cx="2301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8"/>
          <p:cNvSpPr txBox="1"/>
          <p:nvPr>
            <p:ph idx="2" type="subTitle"/>
          </p:nvPr>
        </p:nvSpPr>
        <p:spPr>
          <a:xfrm>
            <a:off x="3419568" y="3926850"/>
            <a:ext cx="2301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8"/>
          <p:cNvSpPr txBox="1"/>
          <p:nvPr>
            <p:ph idx="3" type="subTitle"/>
          </p:nvPr>
        </p:nvSpPr>
        <p:spPr>
          <a:xfrm>
            <a:off x="6068289" y="3926850"/>
            <a:ext cx="2301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8"/>
          <p:cNvSpPr txBox="1"/>
          <p:nvPr>
            <p:ph idx="4" type="subTitle"/>
          </p:nvPr>
        </p:nvSpPr>
        <p:spPr>
          <a:xfrm>
            <a:off x="774411" y="3472275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88"/>
          <p:cNvSpPr txBox="1"/>
          <p:nvPr>
            <p:ph idx="5" type="subTitle"/>
          </p:nvPr>
        </p:nvSpPr>
        <p:spPr>
          <a:xfrm>
            <a:off x="3419568" y="3472275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88"/>
          <p:cNvSpPr txBox="1"/>
          <p:nvPr>
            <p:ph idx="6" type="subTitle"/>
          </p:nvPr>
        </p:nvSpPr>
        <p:spPr>
          <a:xfrm>
            <a:off x="6068289" y="3472275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" name="Google Shape;81;p88"/>
          <p:cNvGrpSpPr/>
          <p:nvPr/>
        </p:nvGrpSpPr>
        <p:grpSpPr>
          <a:xfrm>
            <a:off x="7382637" y="3658850"/>
            <a:ext cx="2358638" cy="2358638"/>
            <a:chOff x="7330062" y="1376500"/>
            <a:chExt cx="2358638" cy="2358638"/>
          </a:xfrm>
        </p:grpSpPr>
        <p:grpSp>
          <p:nvGrpSpPr>
            <p:cNvPr id="82" name="Google Shape;82;p88"/>
            <p:cNvGrpSpPr/>
            <p:nvPr/>
          </p:nvGrpSpPr>
          <p:grpSpPr>
            <a:xfrm flipH="1" rot="-2700000">
              <a:off x="7604535" y="1766438"/>
              <a:ext cx="1045765" cy="1045615"/>
              <a:chOff x="3741950" y="353925"/>
              <a:chExt cx="1045775" cy="1045625"/>
            </a:xfrm>
          </p:grpSpPr>
          <p:sp>
            <p:nvSpPr>
              <p:cNvPr id="83" name="Google Shape;83;p88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88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88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" name="Google Shape;86;p88"/>
            <p:cNvSpPr/>
            <p:nvPr/>
          </p:nvSpPr>
          <p:spPr>
            <a:xfrm flipH="1" rot="-2700000">
              <a:off x="7680452" y="1716940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9"/>
          <p:cNvSpPr txBox="1"/>
          <p:nvPr>
            <p:ph type="title"/>
          </p:nvPr>
        </p:nvSpPr>
        <p:spPr>
          <a:xfrm>
            <a:off x="720000" y="1745250"/>
            <a:ext cx="358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89"/>
          <p:cNvSpPr txBox="1"/>
          <p:nvPr>
            <p:ph idx="1" type="subTitle"/>
          </p:nvPr>
        </p:nvSpPr>
        <p:spPr>
          <a:xfrm>
            <a:off x="7200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0" name="Google Shape;90;p89"/>
          <p:cNvGrpSpPr/>
          <p:nvPr/>
        </p:nvGrpSpPr>
        <p:grpSpPr>
          <a:xfrm flipH="1">
            <a:off x="-797087" y="3665882"/>
            <a:ext cx="2394232" cy="2358638"/>
            <a:chOff x="7233663" y="3665882"/>
            <a:chExt cx="2394232" cy="2358638"/>
          </a:xfrm>
        </p:grpSpPr>
        <p:grpSp>
          <p:nvGrpSpPr>
            <p:cNvPr id="91" name="Google Shape;91;p89"/>
            <p:cNvGrpSpPr/>
            <p:nvPr/>
          </p:nvGrpSpPr>
          <p:grpSpPr>
            <a:xfrm rot="2700000">
              <a:off x="7450195" y="4008895"/>
              <a:ext cx="1045765" cy="1045615"/>
              <a:chOff x="3741950" y="353925"/>
              <a:chExt cx="1045775" cy="1045625"/>
            </a:xfrm>
          </p:grpSpPr>
          <p:sp>
            <p:nvSpPr>
              <p:cNvPr id="92" name="Google Shape;92;p89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89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89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" name="Google Shape;95;p89"/>
            <p:cNvSpPr/>
            <p:nvPr/>
          </p:nvSpPr>
          <p:spPr>
            <a:xfrm rot="2700000">
              <a:off x="7619646" y="4006322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0"/>
          <p:cNvSpPr txBox="1"/>
          <p:nvPr>
            <p:ph type="title"/>
          </p:nvPr>
        </p:nvSpPr>
        <p:spPr>
          <a:xfrm>
            <a:off x="720000" y="897163"/>
            <a:ext cx="3594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90"/>
          <p:cNvSpPr txBox="1"/>
          <p:nvPr>
            <p:ph idx="1" type="subTitle"/>
          </p:nvPr>
        </p:nvSpPr>
        <p:spPr>
          <a:xfrm>
            <a:off x="720000" y="2529150"/>
            <a:ext cx="35940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0"/>
          <p:cNvSpPr/>
          <p:nvPr>
            <p:ph idx="2" type="pic"/>
          </p:nvPr>
        </p:nvSpPr>
        <p:spPr>
          <a:xfrm>
            <a:off x="4739575" y="971573"/>
            <a:ext cx="3447600" cy="3443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b="1" i="0" sz="35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/>
        </p:txBody>
      </p:sp>
      <p:sp>
        <p:nvSpPr>
          <p:cNvPr id="7" name="Google Shape;7;p8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"/>
          <p:cNvSpPr txBox="1"/>
          <p:nvPr>
            <p:ph type="ctrTitle"/>
          </p:nvPr>
        </p:nvSpPr>
        <p:spPr>
          <a:xfrm>
            <a:off x="558022" y="692000"/>
            <a:ext cx="61767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900">
                <a:latin typeface="Merriweather"/>
                <a:ea typeface="Merriweather"/>
                <a:cs typeface="Merriweather"/>
                <a:sym typeface="Merriweather"/>
              </a:rPr>
              <a:t>Maximizing Profits through More Efficient Ad Spending</a:t>
            </a:r>
            <a:endParaRPr sz="4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6" name="Google Shape;276;p1"/>
          <p:cNvSpPr txBox="1"/>
          <p:nvPr>
            <p:ph idx="1" type="subTitle"/>
          </p:nvPr>
        </p:nvSpPr>
        <p:spPr>
          <a:xfrm>
            <a:off x="489300" y="4204400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Chris Crown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Dylan Beers 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Connor Hill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77" name="Google Shape;277;p1"/>
          <p:cNvGrpSpPr/>
          <p:nvPr/>
        </p:nvGrpSpPr>
        <p:grpSpPr>
          <a:xfrm>
            <a:off x="5482795" y="1103972"/>
            <a:ext cx="4357122" cy="707497"/>
            <a:chOff x="6456475" y="3575600"/>
            <a:chExt cx="3403204" cy="552603"/>
          </a:xfrm>
        </p:grpSpPr>
        <p:sp>
          <p:nvSpPr>
            <p:cNvPr id="278" name="Google Shape;278;p1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1"/>
          <p:cNvGrpSpPr/>
          <p:nvPr/>
        </p:nvGrpSpPr>
        <p:grpSpPr>
          <a:xfrm>
            <a:off x="4467450" y="228600"/>
            <a:ext cx="5455165" cy="875381"/>
            <a:chOff x="6456469" y="3575596"/>
            <a:chExt cx="3443700" cy="552604"/>
          </a:xfrm>
        </p:grpSpPr>
        <p:sp>
          <p:nvSpPr>
            <p:cNvPr id="281" name="Google Shape;281;p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1"/>
          <p:cNvGrpSpPr/>
          <p:nvPr/>
        </p:nvGrpSpPr>
        <p:grpSpPr>
          <a:xfrm>
            <a:off x="7518600" y="1769557"/>
            <a:ext cx="2394232" cy="2358638"/>
            <a:chOff x="7518600" y="1769557"/>
            <a:chExt cx="2394232" cy="2358638"/>
          </a:xfrm>
        </p:grpSpPr>
        <p:grpSp>
          <p:nvGrpSpPr>
            <p:cNvPr id="284" name="Google Shape;284;p1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285" name="Google Shape;285;p1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" name="Google Shape;288;p1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1"/>
          <p:cNvGrpSpPr/>
          <p:nvPr/>
        </p:nvGrpSpPr>
        <p:grpSpPr>
          <a:xfrm>
            <a:off x="6551233" y="1811472"/>
            <a:ext cx="3759089" cy="707494"/>
            <a:chOff x="6456475" y="3575600"/>
            <a:chExt cx="2936100" cy="552600"/>
          </a:xfrm>
        </p:grpSpPr>
        <p:sp>
          <p:nvSpPr>
            <p:cNvPr id="290" name="Google Shape;290;p1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2" name="Google Shape;2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6975" y="3263850"/>
            <a:ext cx="1785250" cy="17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"/>
          <p:cNvSpPr/>
          <p:nvPr/>
        </p:nvSpPr>
        <p:spPr>
          <a:xfrm>
            <a:off x="7946761" y="4493449"/>
            <a:ext cx="567000" cy="1083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"/>
          <p:cNvSpPr txBox="1"/>
          <p:nvPr>
            <p:ph type="title"/>
          </p:nvPr>
        </p:nvSpPr>
        <p:spPr>
          <a:xfrm>
            <a:off x="1215475" y="2091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>
                <a:latin typeface="Merriweather"/>
                <a:ea typeface="Merriweather"/>
                <a:cs typeface="Merriweather"/>
                <a:sym typeface="Merriweather"/>
              </a:rPr>
              <a:t>Data can be turned into a model to make business predictions/decisions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531" name="Google Shape;531;p10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532" name="Google Shape;532;p10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" name="Google Shape;534;p10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535" name="Google Shape;535;p10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6972257" y="3246088"/>
            <a:ext cx="158900" cy="274750"/>
            <a:chOff x="7107775" y="2075775"/>
            <a:chExt cx="158900" cy="274750"/>
          </a:xfrm>
        </p:grpSpPr>
        <p:sp>
          <p:nvSpPr>
            <p:cNvPr id="538" name="Google Shape;538;p10"/>
            <p:cNvSpPr/>
            <p:nvPr/>
          </p:nvSpPr>
          <p:spPr>
            <a:xfrm>
              <a:off x="7107775" y="2328450"/>
              <a:ext cx="62825" cy="22075"/>
            </a:xfrm>
            <a:custGeom>
              <a:rect b="b" l="l" r="r" t="t"/>
              <a:pathLst>
                <a:path extrusionOk="0" h="883" w="2513">
                  <a:moveTo>
                    <a:pt x="315" y="0"/>
                  </a:moveTo>
                  <a:cubicBezTo>
                    <a:pt x="139" y="0"/>
                    <a:pt x="1" y="245"/>
                    <a:pt x="133" y="422"/>
                  </a:cubicBezTo>
                  <a:cubicBezTo>
                    <a:pt x="479" y="710"/>
                    <a:pt x="882" y="883"/>
                    <a:pt x="1285" y="883"/>
                  </a:cubicBezTo>
                  <a:cubicBezTo>
                    <a:pt x="1631" y="883"/>
                    <a:pt x="2034" y="710"/>
                    <a:pt x="2380" y="422"/>
                  </a:cubicBezTo>
                  <a:cubicBezTo>
                    <a:pt x="2513" y="245"/>
                    <a:pt x="2374" y="0"/>
                    <a:pt x="2198" y="0"/>
                  </a:cubicBezTo>
                  <a:cubicBezTo>
                    <a:pt x="2145" y="0"/>
                    <a:pt x="2088" y="23"/>
                    <a:pt x="2034" y="76"/>
                  </a:cubicBezTo>
                  <a:cubicBezTo>
                    <a:pt x="1804" y="307"/>
                    <a:pt x="1530" y="422"/>
                    <a:pt x="1257" y="422"/>
                  </a:cubicBezTo>
                  <a:cubicBezTo>
                    <a:pt x="983" y="422"/>
                    <a:pt x="709" y="307"/>
                    <a:pt x="479" y="76"/>
                  </a:cubicBezTo>
                  <a:cubicBezTo>
                    <a:pt x="425" y="23"/>
                    <a:pt x="369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255125" y="2075775"/>
              <a:ext cx="11550" cy="27025"/>
            </a:xfrm>
            <a:custGeom>
              <a:rect b="b" l="l" r="r" t="t"/>
              <a:pathLst>
                <a:path extrusionOk="0" h="1081" w="462">
                  <a:moveTo>
                    <a:pt x="231" y="0"/>
                  </a:moveTo>
                  <a:cubicBezTo>
                    <a:pt x="115" y="0"/>
                    <a:pt x="0" y="72"/>
                    <a:pt x="0" y="216"/>
                  </a:cubicBezTo>
                  <a:lnTo>
                    <a:pt x="0" y="850"/>
                  </a:lnTo>
                  <a:cubicBezTo>
                    <a:pt x="0" y="954"/>
                    <a:pt x="94" y="1058"/>
                    <a:pt x="240" y="1077"/>
                  </a:cubicBezTo>
                  <a:lnTo>
                    <a:pt x="240" y="1077"/>
                  </a:lnTo>
                  <a:cubicBezTo>
                    <a:pt x="406" y="1021"/>
                    <a:pt x="461" y="962"/>
                    <a:pt x="461" y="793"/>
                  </a:cubicBezTo>
                  <a:lnTo>
                    <a:pt x="461" y="216"/>
                  </a:lnTo>
                  <a:cubicBezTo>
                    <a:pt x="461" y="72"/>
                    <a:pt x="346" y="0"/>
                    <a:pt x="231" y="0"/>
                  </a:cubicBezTo>
                  <a:close/>
                  <a:moveTo>
                    <a:pt x="240" y="1077"/>
                  </a:moveTo>
                  <a:lnTo>
                    <a:pt x="240" y="1077"/>
                  </a:lnTo>
                  <a:cubicBezTo>
                    <a:pt x="237" y="1079"/>
                    <a:pt x="234" y="1080"/>
                    <a:pt x="231" y="1081"/>
                  </a:cubicBezTo>
                  <a:lnTo>
                    <a:pt x="288" y="1081"/>
                  </a:lnTo>
                  <a:cubicBezTo>
                    <a:pt x="272" y="1081"/>
                    <a:pt x="255" y="1080"/>
                    <a:pt x="240" y="10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185900" y="2103750"/>
              <a:ext cx="27575" cy="22550"/>
            </a:xfrm>
            <a:custGeom>
              <a:rect b="b" l="l" r="r" t="t"/>
              <a:pathLst>
                <a:path extrusionOk="0" h="902" w="1103">
                  <a:moveTo>
                    <a:pt x="323" y="0"/>
                  </a:moveTo>
                  <a:cubicBezTo>
                    <a:pt x="161" y="0"/>
                    <a:pt x="1" y="233"/>
                    <a:pt x="177" y="365"/>
                  </a:cubicBezTo>
                  <a:lnTo>
                    <a:pt x="580" y="826"/>
                  </a:lnTo>
                  <a:cubicBezTo>
                    <a:pt x="634" y="879"/>
                    <a:pt x="693" y="902"/>
                    <a:pt x="751" y="902"/>
                  </a:cubicBezTo>
                  <a:cubicBezTo>
                    <a:pt x="940" y="902"/>
                    <a:pt x="1103" y="657"/>
                    <a:pt x="926" y="480"/>
                  </a:cubicBezTo>
                  <a:lnTo>
                    <a:pt x="465" y="77"/>
                  </a:lnTo>
                  <a:cubicBezTo>
                    <a:pt x="424" y="22"/>
                    <a:pt x="373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185900" y="2226175"/>
              <a:ext cx="27575" cy="22575"/>
            </a:xfrm>
            <a:custGeom>
              <a:rect b="b" l="l" r="r" t="t"/>
              <a:pathLst>
                <a:path extrusionOk="0" h="903" w="1103">
                  <a:moveTo>
                    <a:pt x="777" y="1"/>
                  </a:moveTo>
                  <a:cubicBezTo>
                    <a:pt x="727" y="1"/>
                    <a:pt x="678" y="23"/>
                    <a:pt x="638" y="77"/>
                  </a:cubicBezTo>
                  <a:lnTo>
                    <a:pt x="177" y="538"/>
                  </a:lnTo>
                  <a:cubicBezTo>
                    <a:pt x="1" y="670"/>
                    <a:pt x="161" y="902"/>
                    <a:pt x="349" y="902"/>
                  </a:cubicBezTo>
                  <a:cubicBezTo>
                    <a:pt x="407" y="902"/>
                    <a:pt x="468" y="880"/>
                    <a:pt x="522" y="826"/>
                  </a:cubicBezTo>
                  <a:lnTo>
                    <a:pt x="926" y="422"/>
                  </a:lnTo>
                  <a:cubicBezTo>
                    <a:pt x="1103" y="245"/>
                    <a:pt x="940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10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543" name="Google Shape;543;p10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544" name="Google Shape;544;p10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0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6" name="Google Shape;546;p10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547" name="Google Shape;547;p10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0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9" name="Google Shape;549;p10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550" name="Google Shape;550;p10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0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1"/>
          <p:cNvSpPr txBox="1"/>
          <p:nvPr>
            <p:ph type="title"/>
          </p:nvPr>
        </p:nvSpPr>
        <p:spPr>
          <a:xfrm>
            <a:off x="1215475" y="2091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>
                <a:latin typeface="Merriweather"/>
                <a:ea typeface="Merriweather"/>
                <a:cs typeface="Merriweather"/>
                <a:sym typeface="Merriweather"/>
              </a:rPr>
              <a:t>Data can be turned into a model to make business predictions/decisions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557" name="Google Shape;557;p11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558" name="Google Shape;558;p11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559" name="Google Shape;559;p11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1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1" name="Google Shape;561;p11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562" name="Google Shape;562;p11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1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4" name="Google Shape;564;p11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565" name="Google Shape;565;p11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1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7" name="Google Shape;567;p11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568" name="Google Shape;568;p11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11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571" name="Google Shape;571;p11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p11"/>
          <p:cNvSpPr/>
          <p:nvPr/>
        </p:nvSpPr>
        <p:spPr>
          <a:xfrm rot="5400000">
            <a:off x="1870650" y="2071700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1"/>
          <p:cNvSpPr/>
          <p:nvPr/>
        </p:nvSpPr>
        <p:spPr>
          <a:xfrm rot="5400000">
            <a:off x="1449931" y="2120428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1"/>
          <p:cNvSpPr/>
          <p:nvPr/>
        </p:nvSpPr>
        <p:spPr>
          <a:xfrm rot="5400000">
            <a:off x="1046296" y="1297600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6" name="Google Shape;576;p11"/>
          <p:cNvGrpSpPr/>
          <p:nvPr/>
        </p:nvGrpSpPr>
        <p:grpSpPr>
          <a:xfrm>
            <a:off x="1075893" y="1369514"/>
            <a:ext cx="239564" cy="185151"/>
            <a:chOff x="4697389" y="2036338"/>
            <a:chExt cx="354752" cy="281984"/>
          </a:xfrm>
        </p:grpSpPr>
        <p:sp>
          <p:nvSpPr>
            <p:cNvPr id="577" name="Google Shape;577;p11"/>
            <p:cNvSpPr/>
            <p:nvPr/>
          </p:nvSpPr>
          <p:spPr>
            <a:xfrm>
              <a:off x="4697389" y="2036338"/>
              <a:ext cx="354752" cy="281984"/>
            </a:xfrm>
            <a:custGeom>
              <a:rect b="b" l="l" r="r" t="t"/>
              <a:pathLst>
                <a:path extrusionOk="0" h="8812" w="11086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4747693" y="2113682"/>
              <a:ext cx="10688" cy="10688"/>
            </a:xfrm>
            <a:custGeom>
              <a:rect b="b" l="l" r="r" t="t"/>
              <a:pathLst>
                <a:path extrusionOk="0" h="33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11"/>
          <p:cNvGrpSpPr/>
          <p:nvPr/>
        </p:nvGrpSpPr>
        <p:grpSpPr>
          <a:xfrm>
            <a:off x="1525792" y="2194252"/>
            <a:ext cx="210955" cy="154311"/>
            <a:chOff x="7918997" y="3714687"/>
            <a:chExt cx="392110" cy="280207"/>
          </a:xfrm>
        </p:grpSpPr>
        <p:sp>
          <p:nvSpPr>
            <p:cNvPr id="580" name="Google Shape;580;p11"/>
            <p:cNvSpPr/>
            <p:nvPr/>
          </p:nvSpPr>
          <p:spPr>
            <a:xfrm>
              <a:off x="7918997" y="3781246"/>
              <a:ext cx="309675" cy="213648"/>
            </a:xfrm>
            <a:custGeom>
              <a:rect b="b" l="l" r="r" t="t"/>
              <a:pathLst>
                <a:path extrusionOk="0" h="6728" w="9752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080439" y="3862920"/>
              <a:ext cx="68083" cy="68083"/>
            </a:xfrm>
            <a:custGeom>
              <a:rect b="b" l="l" r="r" t="t"/>
              <a:pathLst>
                <a:path extrusionOk="0" h="2144" w="2144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000290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8006323" y="3714687"/>
              <a:ext cx="304784" cy="277920"/>
            </a:xfrm>
            <a:custGeom>
              <a:rect b="b" l="l" r="r" t="t"/>
              <a:pathLst>
                <a:path extrusionOk="0" h="8752" w="9598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8183643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11"/>
          <p:cNvGrpSpPr/>
          <p:nvPr/>
        </p:nvGrpSpPr>
        <p:grpSpPr>
          <a:xfrm>
            <a:off x="1960051" y="2110276"/>
            <a:ext cx="160862" cy="212356"/>
            <a:chOff x="861113" y="2885746"/>
            <a:chExt cx="333809" cy="373276"/>
          </a:xfrm>
        </p:grpSpPr>
        <p:sp>
          <p:nvSpPr>
            <p:cNvPr id="586" name="Google Shape;586;p11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11"/>
          <p:cNvSpPr/>
          <p:nvPr/>
        </p:nvSpPr>
        <p:spPr>
          <a:xfrm rot="5400000">
            <a:off x="1046296" y="2009981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1"/>
          <p:cNvSpPr/>
          <p:nvPr/>
        </p:nvSpPr>
        <p:spPr>
          <a:xfrm rot="5400000">
            <a:off x="1264750" y="1659184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1"/>
          <p:cNvSpPr/>
          <p:nvPr/>
        </p:nvSpPr>
        <p:spPr>
          <a:xfrm rot="5400000">
            <a:off x="1624726" y="1739294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11"/>
          <p:cNvGrpSpPr/>
          <p:nvPr/>
        </p:nvGrpSpPr>
        <p:grpSpPr>
          <a:xfrm>
            <a:off x="1105750" y="2105885"/>
            <a:ext cx="178554" cy="134548"/>
            <a:chOff x="5313593" y="3370743"/>
            <a:chExt cx="381200" cy="312466"/>
          </a:xfrm>
        </p:grpSpPr>
        <p:sp>
          <p:nvSpPr>
            <p:cNvPr id="593" name="Google Shape;593;p11"/>
            <p:cNvSpPr/>
            <p:nvPr/>
          </p:nvSpPr>
          <p:spPr>
            <a:xfrm>
              <a:off x="5597163" y="3523083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5313593" y="3370743"/>
              <a:ext cx="381200" cy="312466"/>
            </a:xfrm>
            <a:custGeom>
              <a:rect b="b" l="l" r="r" t="t"/>
              <a:pathLst>
                <a:path extrusionOk="0" h="7966" w="10907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5645669" y="3625759"/>
              <a:ext cx="10248" cy="42872"/>
            </a:xfrm>
            <a:custGeom>
              <a:rect b="b" l="l" r="r" t="t"/>
              <a:pathLst>
                <a:path extrusionOk="0" h="1347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462247" y="3461115"/>
              <a:ext cx="86825" cy="29759"/>
            </a:xfrm>
            <a:custGeom>
              <a:rect b="b" l="l" r="r" t="t"/>
              <a:pathLst>
                <a:path extrusionOk="0" h="935" w="2728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5441050" y="3636389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5559257" y="3636389"/>
              <a:ext cx="10662" cy="32241"/>
            </a:xfrm>
            <a:custGeom>
              <a:rect b="b" l="l" r="r" t="t"/>
              <a:pathLst>
                <a:path extrusionOk="0" h="1013" w="335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p11"/>
          <p:cNvSpPr/>
          <p:nvPr/>
        </p:nvSpPr>
        <p:spPr>
          <a:xfrm>
            <a:off x="1355307" y="1746305"/>
            <a:ext cx="172714" cy="154296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0" name="Google Shape;600;p11"/>
          <p:cNvGrpSpPr/>
          <p:nvPr/>
        </p:nvGrpSpPr>
        <p:grpSpPr>
          <a:xfrm>
            <a:off x="1681268" y="1837704"/>
            <a:ext cx="194498" cy="134536"/>
            <a:chOff x="6849393" y="3733994"/>
            <a:chExt cx="355053" cy="248038"/>
          </a:xfrm>
        </p:grpSpPr>
        <p:sp>
          <p:nvSpPr>
            <p:cNvPr id="601" name="Google Shape;601;p11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2"/>
          <p:cNvSpPr txBox="1"/>
          <p:nvPr>
            <p:ph type="title"/>
          </p:nvPr>
        </p:nvSpPr>
        <p:spPr>
          <a:xfrm>
            <a:off x="1215475" y="2091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>
                <a:latin typeface="Merriweather"/>
                <a:ea typeface="Merriweather"/>
                <a:cs typeface="Merriweather"/>
                <a:sym typeface="Merriweather"/>
              </a:rPr>
              <a:t>Data can be turned into a model to make business predictions/decisions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611" name="Google Shape;611;p12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612" name="Google Shape;612;p12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613" name="Google Shape;613;p12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2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5" name="Google Shape;615;p12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616" name="Google Shape;616;p12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2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p12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619" name="Google Shape;619;p12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2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1" name="Google Shape;621;p12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622" name="Google Shape;622;p1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12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625" name="Google Shape;625;p1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12"/>
          <p:cNvSpPr/>
          <p:nvPr/>
        </p:nvSpPr>
        <p:spPr>
          <a:xfrm rot="5400000">
            <a:off x="1870650" y="2071700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2"/>
          <p:cNvSpPr/>
          <p:nvPr/>
        </p:nvSpPr>
        <p:spPr>
          <a:xfrm rot="5400000">
            <a:off x="1449931" y="2120428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2"/>
          <p:cNvSpPr/>
          <p:nvPr/>
        </p:nvSpPr>
        <p:spPr>
          <a:xfrm rot="5400000">
            <a:off x="1046296" y="1297600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0" name="Google Shape;630;p12"/>
          <p:cNvGrpSpPr/>
          <p:nvPr/>
        </p:nvGrpSpPr>
        <p:grpSpPr>
          <a:xfrm>
            <a:off x="1075893" y="1369514"/>
            <a:ext cx="239564" cy="185151"/>
            <a:chOff x="4697389" y="2036338"/>
            <a:chExt cx="354752" cy="281984"/>
          </a:xfrm>
        </p:grpSpPr>
        <p:sp>
          <p:nvSpPr>
            <p:cNvPr id="631" name="Google Shape;631;p12"/>
            <p:cNvSpPr/>
            <p:nvPr/>
          </p:nvSpPr>
          <p:spPr>
            <a:xfrm>
              <a:off x="4697389" y="2036338"/>
              <a:ext cx="354752" cy="281984"/>
            </a:xfrm>
            <a:custGeom>
              <a:rect b="b" l="l" r="r" t="t"/>
              <a:pathLst>
                <a:path extrusionOk="0" h="8812" w="11086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4747693" y="2113682"/>
              <a:ext cx="10688" cy="10688"/>
            </a:xfrm>
            <a:custGeom>
              <a:rect b="b" l="l" r="r" t="t"/>
              <a:pathLst>
                <a:path extrusionOk="0" h="33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12"/>
          <p:cNvGrpSpPr/>
          <p:nvPr/>
        </p:nvGrpSpPr>
        <p:grpSpPr>
          <a:xfrm>
            <a:off x="1525792" y="2194252"/>
            <a:ext cx="210955" cy="154311"/>
            <a:chOff x="7918997" y="3714687"/>
            <a:chExt cx="392110" cy="280207"/>
          </a:xfrm>
        </p:grpSpPr>
        <p:sp>
          <p:nvSpPr>
            <p:cNvPr id="634" name="Google Shape;634;p12"/>
            <p:cNvSpPr/>
            <p:nvPr/>
          </p:nvSpPr>
          <p:spPr>
            <a:xfrm>
              <a:off x="7918997" y="3781246"/>
              <a:ext cx="309675" cy="213648"/>
            </a:xfrm>
            <a:custGeom>
              <a:rect b="b" l="l" r="r" t="t"/>
              <a:pathLst>
                <a:path extrusionOk="0" h="6728" w="9752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8080439" y="3862920"/>
              <a:ext cx="68083" cy="68083"/>
            </a:xfrm>
            <a:custGeom>
              <a:rect b="b" l="l" r="r" t="t"/>
              <a:pathLst>
                <a:path extrusionOk="0" h="2144" w="2144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8000290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8006323" y="3714687"/>
              <a:ext cx="304784" cy="277920"/>
            </a:xfrm>
            <a:custGeom>
              <a:rect b="b" l="l" r="r" t="t"/>
              <a:pathLst>
                <a:path extrusionOk="0" h="8752" w="9598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8183643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12"/>
          <p:cNvGrpSpPr/>
          <p:nvPr/>
        </p:nvGrpSpPr>
        <p:grpSpPr>
          <a:xfrm>
            <a:off x="1960051" y="2110276"/>
            <a:ext cx="160862" cy="212356"/>
            <a:chOff x="861113" y="2885746"/>
            <a:chExt cx="333809" cy="373276"/>
          </a:xfrm>
        </p:grpSpPr>
        <p:sp>
          <p:nvSpPr>
            <p:cNvPr id="640" name="Google Shape;640;p12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Google Shape;643;p12"/>
          <p:cNvSpPr/>
          <p:nvPr/>
        </p:nvSpPr>
        <p:spPr>
          <a:xfrm rot="5400000">
            <a:off x="1046296" y="2009981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2"/>
          <p:cNvSpPr/>
          <p:nvPr/>
        </p:nvSpPr>
        <p:spPr>
          <a:xfrm rot="5400000">
            <a:off x="1264750" y="1659184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2"/>
          <p:cNvSpPr/>
          <p:nvPr/>
        </p:nvSpPr>
        <p:spPr>
          <a:xfrm rot="5400000">
            <a:off x="1624726" y="1739294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" name="Google Shape;646;p12"/>
          <p:cNvGrpSpPr/>
          <p:nvPr/>
        </p:nvGrpSpPr>
        <p:grpSpPr>
          <a:xfrm>
            <a:off x="1105750" y="2105885"/>
            <a:ext cx="178554" cy="134548"/>
            <a:chOff x="5313593" y="3370743"/>
            <a:chExt cx="381200" cy="312466"/>
          </a:xfrm>
        </p:grpSpPr>
        <p:sp>
          <p:nvSpPr>
            <p:cNvPr id="647" name="Google Shape;647;p12"/>
            <p:cNvSpPr/>
            <p:nvPr/>
          </p:nvSpPr>
          <p:spPr>
            <a:xfrm>
              <a:off x="5597163" y="3523083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5313593" y="3370743"/>
              <a:ext cx="381200" cy="312466"/>
            </a:xfrm>
            <a:custGeom>
              <a:rect b="b" l="l" r="r" t="t"/>
              <a:pathLst>
                <a:path extrusionOk="0" h="7966" w="10907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5645669" y="3625759"/>
              <a:ext cx="10248" cy="42872"/>
            </a:xfrm>
            <a:custGeom>
              <a:rect b="b" l="l" r="r" t="t"/>
              <a:pathLst>
                <a:path extrusionOk="0" h="1347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5462247" y="3461115"/>
              <a:ext cx="86825" cy="29759"/>
            </a:xfrm>
            <a:custGeom>
              <a:rect b="b" l="l" r="r" t="t"/>
              <a:pathLst>
                <a:path extrusionOk="0" h="935" w="2728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5441050" y="3636389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5559257" y="3636389"/>
              <a:ext cx="10662" cy="32241"/>
            </a:xfrm>
            <a:custGeom>
              <a:rect b="b" l="l" r="r" t="t"/>
              <a:pathLst>
                <a:path extrusionOk="0" h="1013" w="335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12"/>
          <p:cNvSpPr/>
          <p:nvPr/>
        </p:nvSpPr>
        <p:spPr>
          <a:xfrm>
            <a:off x="1355307" y="1746305"/>
            <a:ext cx="172714" cy="154296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4" name="Google Shape;654;p12"/>
          <p:cNvGrpSpPr/>
          <p:nvPr/>
        </p:nvGrpSpPr>
        <p:grpSpPr>
          <a:xfrm>
            <a:off x="1681268" y="1837704"/>
            <a:ext cx="194498" cy="134536"/>
            <a:chOff x="6849393" y="3733994"/>
            <a:chExt cx="355053" cy="248038"/>
          </a:xfrm>
        </p:grpSpPr>
        <p:sp>
          <p:nvSpPr>
            <p:cNvPr id="655" name="Google Shape;655;p12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12"/>
          <p:cNvGrpSpPr/>
          <p:nvPr/>
        </p:nvGrpSpPr>
        <p:grpSpPr>
          <a:xfrm>
            <a:off x="2887129" y="2240435"/>
            <a:ext cx="1711060" cy="1731890"/>
            <a:chOff x="4206459" y="1191441"/>
            <a:chExt cx="712556" cy="785901"/>
          </a:xfrm>
        </p:grpSpPr>
        <p:sp>
          <p:nvSpPr>
            <p:cNvPr id="661" name="Google Shape;661;p12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5" name="Google Shape;665;p12"/>
            <p:cNvGrpSpPr/>
            <p:nvPr/>
          </p:nvGrpSpPr>
          <p:grpSpPr>
            <a:xfrm>
              <a:off x="4644280" y="1290523"/>
              <a:ext cx="143716" cy="29462"/>
              <a:chOff x="4644280" y="1290523"/>
              <a:chExt cx="143716" cy="29462"/>
            </a:xfrm>
          </p:grpSpPr>
          <p:sp>
            <p:nvSpPr>
              <p:cNvPr id="666" name="Google Shape;666;p12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2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2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2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0" name="Google Shape;670;p12"/>
            <p:cNvGrpSpPr/>
            <p:nvPr/>
          </p:nvGrpSpPr>
          <p:grpSpPr>
            <a:xfrm>
              <a:off x="4356567" y="1191441"/>
              <a:ext cx="143691" cy="29488"/>
              <a:chOff x="4356567" y="1191441"/>
              <a:chExt cx="143691" cy="29488"/>
            </a:xfrm>
          </p:grpSpPr>
          <p:sp>
            <p:nvSpPr>
              <p:cNvPr id="671" name="Google Shape;671;p12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2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2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2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5" name="Google Shape;675;p12"/>
            <p:cNvGrpSpPr/>
            <p:nvPr/>
          </p:nvGrpSpPr>
          <p:grpSpPr>
            <a:xfrm>
              <a:off x="4339009" y="1863727"/>
              <a:ext cx="143704" cy="29476"/>
              <a:chOff x="4339009" y="1863727"/>
              <a:chExt cx="143704" cy="29476"/>
            </a:xfrm>
          </p:grpSpPr>
          <p:sp>
            <p:nvSpPr>
              <p:cNvPr id="676" name="Google Shape;676;p12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2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2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2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0" name="Google Shape;680;p12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681" name="Google Shape;681;p12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2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2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2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5" name="Google Shape;685;p12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9" name="Google Shape;689;p12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690" name="Google Shape;690;p12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2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2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2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4" name="Google Shape;694;p12"/>
            <p:cNvGrpSpPr/>
            <p:nvPr/>
          </p:nvGrpSpPr>
          <p:grpSpPr>
            <a:xfrm>
              <a:off x="4771663" y="1876896"/>
              <a:ext cx="108651" cy="100446"/>
              <a:chOff x="4771663" y="1876896"/>
              <a:chExt cx="108651" cy="100446"/>
            </a:xfrm>
          </p:grpSpPr>
          <p:sp>
            <p:nvSpPr>
              <p:cNvPr id="695" name="Google Shape;695;p12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2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2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2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9" name="Google Shape;699;p12"/>
          <p:cNvGrpSpPr/>
          <p:nvPr/>
        </p:nvGrpSpPr>
        <p:grpSpPr>
          <a:xfrm>
            <a:off x="1231521" y="2660645"/>
            <a:ext cx="1617932" cy="621724"/>
            <a:chOff x="3862800" y="3038525"/>
            <a:chExt cx="1329006" cy="510698"/>
          </a:xfrm>
        </p:grpSpPr>
        <p:sp>
          <p:nvSpPr>
            <p:cNvPr id="700" name="Google Shape;700;p12"/>
            <p:cNvSpPr/>
            <p:nvPr/>
          </p:nvSpPr>
          <p:spPr>
            <a:xfrm>
              <a:off x="4185913" y="3040337"/>
              <a:ext cx="71107" cy="143789"/>
            </a:xfrm>
            <a:custGeom>
              <a:rect b="b" l="l" r="r" t="t"/>
              <a:pathLst>
                <a:path extrusionOk="0" h="29770" w="14722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3967075" y="3045080"/>
              <a:ext cx="403706" cy="397383"/>
            </a:xfrm>
            <a:custGeom>
              <a:rect b="b" l="l" r="r" t="t"/>
              <a:pathLst>
                <a:path extrusionOk="0" h="82274" w="83583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2" name="Google Shape;702;p12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703" name="Google Shape;703;p12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rect b="b" l="l" r="r" t="t"/>
                <a:pathLst>
                  <a:path extrusionOk="0" fill="none" h="21919" w="12791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2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rect b="b" l="l" r="r" t="t"/>
                <a:pathLst>
                  <a:path extrusionOk="0" fill="none" h="83256" w="83583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p12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706" name="Google Shape;706;p12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rect b="b" l="l" r="r" t="t"/>
                <a:pathLst>
                  <a:path extrusionOk="0" fill="none" h="21428" w="42856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2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rect b="b" l="l" r="r" t="t"/>
                <a:pathLst>
                  <a:path extrusionOk="0" fill="none" h="37948" w="38112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8" name="Google Shape;708;p12"/>
            <p:cNvGrpSpPr/>
            <p:nvPr/>
          </p:nvGrpSpPr>
          <p:grpSpPr>
            <a:xfrm>
              <a:off x="4073727" y="3040337"/>
              <a:ext cx="697793" cy="296263"/>
              <a:chOff x="4073727" y="3040337"/>
              <a:chExt cx="697793" cy="296263"/>
            </a:xfrm>
          </p:grpSpPr>
          <p:sp>
            <p:nvSpPr>
              <p:cNvPr id="709" name="Google Shape;709;p12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rect b="b" l="l" r="r" t="t"/>
                <a:pathLst>
                  <a:path extrusionOk="0" fill="none" h="23391" w="83093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2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rect b="b" l="l" r="r" t="t"/>
                <a:pathLst>
                  <a:path extrusionOk="0" fill="none" h="61338" w="61502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1" name="Google Shape;711;p12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712" name="Google Shape;712;p12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rect b="b" l="l" r="r" t="t"/>
                <a:pathLst>
                  <a:path extrusionOk="0" fill="none" h="21919" w="17011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2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rect b="b" l="l" r="r" t="t"/>
                <a:pathLst>
                  <a:path extrusionOk="0" fill="none" h="105500" w="105174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3"/>
          <p:cNvSpPr txBox="1"/>
          <p:nvPr>
            <p:ph type="title"/>
          </p:nvPr>
        </p:nvSpPr>
        <p:spPr>
          <a:xfrm>
            <a:off x="1215475" y="2091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>
                <a:latin typeface="Merriweather"/>
                <a:ea typeface="Merriweather"/>
                <a:cs typeface="Merriweather"/>
                <a:sym typeface="Merriweather"/>
              </a:rPr>
              <a:t>Data can be turned into a model to make business predictions/decisions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719" name="Google Shape;719;p13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720" name="Google Shape;720;p13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721" name="Google Shape;721;p13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3" name="Google Shape;723;p13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724" name="Google Shape;724;p13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3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" name="Google Shape;726;p13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727" name="Google Shape;727;p13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9" name="Google Shape;729;p13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730" name="Google Shape;730;p13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13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733" name="Google Shape;733;p13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5" name="Google Shape;735;p13"/>
          <p:cNvSpPr/>
          <p:nvPr/>
        </p:nvSpPr>
        <p:spPr>
          <a:xfrm rot="5400000">
            <a:off x="1870650" y="2071700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3"/>
          <p:cNvSpPr/>
          <p:nvPr/>
        </p:nvSpPr>
        <p:spPr>
          <a:xfrm rot="5400000">
            <a:off x="1449931" y="2120428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3"/>
          <p:cNvSpPr/>
          <p:nvPr/>
        </p:nvSpPr>
        <p:spPr>
          <a:xfrm rot="5400000">
            <a:off x="1046296" y="1297600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8" name="Google Shape;738;p13"/>
          <p:cNvGrpSpPr/>
          <p:nvPr/>
        </p:nvGrpSpPr>
        <p:grpSpPr>
          <a:xfrm>
            <a:off x="1075893" y="1369514"/>
            <a:ext cx="239564" cy="185151"/>
            <a:chOff x="4697389" y="2036338"/>
            <a:chExt cx="354752" cy="281984"/>
          </a:xfrm>
        </p:grpSpPr>
        <p:sp>
          <p:nvSpPr>
            <p:cNvPr id="739" name="Google Shape;739;p13"/>
            <p:cNvSpPr/>
            <p:nvPr/>
          </p:nvSpPr>
          <p:spPr>
            <a:xfrm>
              <a:off x="4697389" y="2036338"/>
              <a:ext cx="354752" cy="281984"/>
            </a:xfrm>
            <a:custGeom>
              <a:rect b="b" l="l" r="r" t="t"/>
              <a:pathLst>
                <a:path extrusionOk="0" h="8812" w="11086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47693" y="2113682"/>
              <a:ext cx="10688" cy="10688"/>
            </a:xfrm>
            <a:custGeom>
              <a:rect b="b" l="l" r="r" t="t"/>
              <a:pathLst>
                <a:path extrusionOk="0" h="33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1" name="Google Shape;741;p13"/>
          <p:cNvGrpSpPr/>
          <p:nvPr/>
        </p:nvGrpSpPr>
        <p:grpSpPr>
          <a:xfrm>
            <a:off x="1525792" y="2194252"/>
            <a:ext cx="210955" cy="154311"/>
            <a:chOff x="7918997" y="3714687"/>
            <a:chExt cx="392110" cy="280207"/>
          </a:xfrm>
        </p:grpSpPr>
        <p:sp>
          <p:nvSpPr>
            <p:cNvPr id="742" name="Google Shape;742;p13"/>
            <p:cNvSpPr/>
            <p:nvPr/>
          </p:nvSpPr>
          <p:spPr>
            <a:xfrm>
              <a:off x="7918997" y="3781246"/>
              <a:ext cx="309675" cy="213648"/>
            </a:xfrm>
            <a:custGeom>
              <a:rect b="b" l="l" r="r" t="t"/>
              <a:pathLst>
                <a:path extrusionOk="0" h="6728" w="9752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8080439" y="3862920"/>
              <a:ext cx="68083" cy="68083"/>
            </a:xfrm>
            <a:custGeom>
              <a:rect b="b" l="l" r="r" t="t"/>
              <a:pathLst>
                <a:path extrusionOk="0" h="2144" w="2144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8000290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8006323" y="3714687"/>
              <a:ext cx="304784" cy="277920"/>
            </a:xfrm>
            <a:custGeom>
              <a:rect b="b" l="l" r="r" t="t"/>
              <a:pathLst>
                <a:path extrusionOk="0" h="8752" w="9598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8183643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13"/>
          <p:cNvGrpSpPr/>
          <p:nvPr/>
        </p:nvGrpSpPr>
        <p:grpSpPr>
          <a:xfrm>
            <a:off x="1960051" y="2110276"/>
            <a:ext cx="160862" cy="212356"/>
            <a:chOff x="861113" y="2885746"/>
            <a:chExt cx="333809" cy="373276"/>
          </a:xfrm>
        </p:grpSpPr>
        <p:sp>
          <p:nvSpPr>
            <p:cNvPr id="748" name="Google Shape;748;p13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1" name="Google Shape;751;p13"/>
          <p:cNvSpPr/>
          <p:nvPr/>
        </p:nvSpPr>
        <p:spPr>
          <a:xfrm rot="5400000">
            <a:off x="1046296" y="2009981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3"/>
          <p:cNvSpPr/>
          <p:nvPr/>
        </p:nvSpPr>
        <p:spPr>
          <a:xfrm rot="5400000">
            <a:off x="1264750" y="1659184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3"/>
          <p:cNvSpPr/>
          <p:nvPr/>
        </p:nvSpPr>
        <p:spPr>
          <a:xfrm rot="5400000">
            <a:off x="1624726" y="1739294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4" name="Google Shape;754;p13"/>
          <p:cNvGrpSpPr/>
          <p:nvPr/>
        </p:nvGrpSpPr>
        <p:grpSpPr>
          <a:xfrm>
            <a:off x="1105750" y="2105885"/>
            <a:ext cx="178554" cy="134548"/>
            <a:chOff x="5313593" y="3370743"/>
            <a:chExt cx="381200" cy="312466"/>
          </a:xfrm>
        </p:grpSpPr>
        <p:sp>
          <p:nvSpPr>
            <p:cNvPr id="755" name="Google Shape;755;p13"/>
            <p:cNvSpPr/>
            <p:nvPr/>
          </p:nvSpPr>
          <p:spPr>
            <a:xfrm>
              <a:off x="5597163" y="3523083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5313593" y="3370743"/>
              <a:ext cx="381200" cy="312466"/>
            </a:xfrm>
            <a:custGeom>
              <a:rect b="b" l="l" r="r" t="t"/>
              <a:pathLst>
                <a:path extrusionOk="0" h="7966" w="10907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5645669" y="3625759"/>
              <a:ext cx="10248" cy="42872"/>
            </a:xfrm>
            <a:custGeom>
              <a:rect b="b" l="l" r="r" t="t"/>
              <a:pathLst>
                <a:path extrusionOk="0" h="1347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5462247" y="3461115"/>
              <a:ext cx="86825" cy="29759"/>
            </a:xfrm>
            <a:custGeom>
              <a:rect b="b" l="l" r="r" t="t"/>
              <a:pathLst>
                <a:path extrusionOk="0" h="935" w="2728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5441050" y="3636389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5559257" y="3636389"/>
              <a:ext cx="10662" cy="32241"/>
            </a:xfrm>
            <a:custGeom>
              <a:rect b="b" l="l" r="r" t="t"/>
              <a:pathLst>
                <a:path extrusionOk="0" h="1013" w="335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1" name="Google Shape;761;p13"/>
          <p:cNvSpPr/>
          <p:nvPr/>
        </p:nvSpPr>
        <p:spPr>
          <a:xfrm>
            <a:off x="1355307" y="1746305"/>
            <a:ext cx="172714" cy="154296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2" name="Google Shape;762;p13"/>
          <p:cNvGrpSpPr/>
          <p:nvPr/>
        </p:nvGrpSpPr>
        <p:grpSpPr>
          <a:xfrm>
            <a:off x="1681268" y="1837704"/>
            <a:ext cx="194498" cy="134536"/>
            <a:chOff x="6849393" y="3733994"/>
            <a:chExt cx="355053" cy="248038"/>
          </a:xfrm>
        </p:grpSpPr>
        <p:sp>
          <p:nvSpPr>
            <p:cNvPr id="763" name="Google Shape;763;p13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13"/>
          <p:cNvGrpSpPr/>
          <p:nvPr/>
        </p:nvGrpSpPr>
        <p:grpSpPr>
          <a:xfrm>
            <a:off x="2887129" y="2240435"/>
            <a:ext cx="1711060" cy="1731890"/>
            <a:chOff x="4206459" y="1191441"/>
            <a:chExt cx="712556" cy="785901"/>
          </a:xfrm>
        </p:grpSpPr>
        <p:sp>
          <p:nvSpPr>
            <p:cNvPr id="769" name="Google Shape;769;p13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3" name="Google Shape;773;p13"/>
            <p:cNvGrpSpPr/>
            <p:nvPr/>
          </p:nvGrpSpPr>
          <p:grpSpPr>
            <a:xfrm>
              <a:off x="4644280" y="1290523"/>
              <a:ext cx="143716" cy="29462"/>
              <a:chOff x="4644280" y="1290523"/>
              <a:chExt cx="143716" cy="29462"/>
            </a:xfrm>
          </p:grpSpPr>
          <p:sp>
            <p:nvSpPr>
              <p:cNvPr id="774" name="Google Shape;774;p13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13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13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3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8" name="Google Shape;778;p13"/>
            <p:cNvGrpSpPr/>
            <p:nvPr/>
          </p:nvGrpSpPr>
          <p:grpSpPr>
            <a:xfrm>
              <a:off x="4356567" y="1191441"/>
              <a:ext cx="143691" cy="29488"/>
              <a:chOff x="4356567" y="1191441"/>
              <a:chExt cx="143691" cy="29488"/>
            </a:xfrm>
          </p:grpSpPr>
          <p:sp>
            <p:nvSpPr>
              <p:cNvPr id="779" name="Google Shape;779;p13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13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13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3" name="Google Shape;783;p13"/>
            <p:cNvGrpSpPr/>
            <p:nvPr/>
          </p:nvGrpSpPr>
          <p:grpSpPr>
            <a:xfrm>
              <a:off x="4339009" y="1863727"/>
              <a:ext cx="143704" cy="29476"/>
              <a:chOff x="4339009" y="1863727"/>
              <a:chExt cx="143704" cy="29476"/>
            </a:xfrm>
          </p:grpSpPr>
          <p:sp>
            <p:nvSpPr>
              <p:cNvPr id="784" name="Google Shape;784;p13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p13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89" name="Google Shape;789;p13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3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3" name="Google Shape;793;p13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3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7" name="Google Shape;797;p13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798" name="Google Shape;798;p13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2" name="Google Shape;802;p13"/>
            <p:cNvGrpSpPr/>
            <p:nvPr/>
          </p:nvGrpSpPr>
          <p:grpSpPr>
            <a:xfrm>
              <a:off x="4771663" y="1876896"/>
              <a:ext cx="108651" cy="100446"/>
              <a:chOff x="4771663" y="1876896"/>
              <a:chExt cx="108651" cy="100446"/>
            </a:xfrm>
          </p:grpSpPr>
          <p:sp>
            <p:nvSpPr>
              <p:cNvPr id="803" name="Google Shape;803;p13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7" name="Google Shape;807;p13"/>
          <p:cNvGrpSpPr/>
          <p:nvPr/>
        </p:nvGrpSpPr>
        <p:grpSpPr>
          <a:xfrm>
            <a:off x="1231521" y="2660645"/>
            <a:ext cx="1617932" cy="621724"/>
            <a:chOff x="3862800" y="3038525"/>
            <a:chExt cx="1329006" cy="510698"/>
          </a:xfrm>
        </p:grpSpPr>
        <p:sp>
          <p:nvSpPr>
            <p:cNvPr id="808" name="Google Shape;808;p13"/>
            <p:cNvSpPr/>
            <p:nvPr/>
          </p:nvSpPr>
          <p:spPr>
            <a:xfrm>
              <a:off x="4185913" y="3040337"/>
              <a:ext cx="71107" cy="143789"/>
            </a:xfrm>
            <a:custGeom>
              <a:rect b="b" l="l" r="r" t="t"/>
              <a:pathLst>
                <a:path extrusionOk="0" h="29770" w="14722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3"/>
            <p:cNvSpPr/>
            <p:nvPr/>
          </p:nvSpPr>
          <p:spPr>
            <a:xfrm>
              <a:off x="3967075" y="3045080"/>
              <a:ext cx="403706" cy="397383"/>
            </a:xfrm>
            <a:custGeom>
              <a:rect b="b" l="l" r="r" t="t"/>
              <a:pathLst>
                <a:path extrusionOk="0" h="82274" w="83583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0" name="Google Shape;810;p13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811" name="Google Shape;811;p13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rect b="b" l="l" r="r" t="t"/>
                <a:pathLst>
                  <a:path extrusionOk="0" fill="none" h="21919" w="12791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rect b="b" l="l" r="r" t="t"/>
                <a:pathLst>
                  <a:path extrusionOk="0" fill="none" h="83256" w="83583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3" name="Google Shape;813;p13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814" name="Google Shape;814;p13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rect b="b" l="l" r="r" t="t"/>
                <a:pathLst>
                  <a:path extrusionOk="0" fill="none" h="21428" w="42856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rect b="b" l="l" r="r" t="t"/>
                <a:pathLst>
                  <a:path extrusionOk="0" fill="none" h="37948" w="38112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6" name="Google Shape;816;p13"/>
            <p:cNvGrpSpPr/>
            <p:nvPr/>
          </p:nvGrpSpPr>
          <p:grpSpPr>
            <a:xfrm>
              <a:off x="4073727" y="3040337"/>
              <a:ext cx="697793" cy="296263"/>
              <a:chOff x="4073727" y="3040337"/>
              <a:chExt cx="697793" cy="296263"/>
            </a:xfrm>
          </p:grpSpPr>
          <p:sp>
            <p:nvSpPr>
              <p:cNvPr id="817" name="Google Shape;817;p13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rect b="b" l="l" r="r" t="t"/>
                <a:pathLst>
                  <a:path extrusionOk="0" fill="none" h="23391" w="83093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rect b="b" l="l" r="r" t="t"/>
                <a:pathLst>
                  <a:path extrusionOk="0" fill="none" h="61338" w="61502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9" name="Google Shape;819;p13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820" name="Google Shape;820;p13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rect b="b" l="l" r="r" t="t"/>
                <a:pathLst>
                  <a:path extrusionOk="0" fill="none" h="21919" w="17011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13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rect b="b" l="l" r="r" t="t"/>
                <a:pathLst>
                  <a:path extrusionOk="0" fill="none" h="105500" w="105174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2" name="Google Shape;822;p13"/>
          <p:cNvGrpSpPr/>
          <p:nvPr/>
        </p:nvGrpSpPr>
        <p:grpSpPr>
          <a:xfrm rot="-1252244">
            <a:off x="4748075" y="2240946"/>
            <a:ext cx="1802362" cy="1614379"/>
            <a:chOff x="844912" y="1681380"/>
            <a:chExt cx="935612" cy="787305"/>
          </a:xfrm>
        </p:grpSpPr>
        <p:grpSp>
          <p:nvGrpSpPr>
            <p:cNvPr id="823" name="Google Shape;823;p13"/>
            <p:cNvGrpSpPr/>
            <p:nvPr/>
          </p:nvGrpSpPr>
          <p:grpSpPr>
            <a:xfrm>
              <a:off x="844912" y="1819635"/>
              <a:ext cx="329837" cy="510016"/>
              <a:chOff x="844912" y="1819635"/>
              <a:chExt cx="329837" cy="510016"/>
            </a:xfrm>
          </p:grpSpPr>
          <p:sp>
            <p:nvSpPr>
              <p:cNvPr id="824" name="Google Shape;824;p13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13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rect b="b" l="l" r="r" t="t"/>
                <a:pathLst>
                  <a:path extrusionOk="0" h="6105" w="6105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13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rect b="b" l="l" r="r" t="t"/>
                <a:pathLst>
                  <a:path extrusionOk="0" h="5757" w="4304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13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rect b="b" l="l" r="r" t="t"/>
                <a:pathLst>
                  <a:path extrusionOk="0" h="5778" w="4304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0" name="Google Shape;830;p13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831" name="Google Shape;831;p13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2" name="Google Shape;832;p13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833" name="Google Shape;833;p13"/>
                <p:cNvGrpSpPr/>
                <p:nvPr/>
              </p:nvGrpSpPr>
              <p:grpSpPr>
                <a:xfrm>
                  <a:off x="1507666" y="2176104"/>
                  <a:ext cx="166395" cy="273150"/>
                  <a:chOff x="1507666" y="2176104"/>
                  <a:chExt cx="166395" cy="273150"/>
                </a:xfrm>
              </p:grpSpPr>
              <p:sp>
                <p:nvSpPr>
                  <p:cNvPr id="834" name="Google Shape;834;p13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5" name="Google Shape;835;p13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6" name="Google Shape;836;p13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7" name="Google Shape;837;p13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8" name="Google Shape;838;p13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9" name="Google Shape;839;p13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0" name="Google Shape;840;p13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41" name="Google Shape;841;p13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13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43" name="Google Shape;843;p13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844" name="Google Shape;844;p13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45" name="Google Shape;845;p13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846" name="Google Shape;846;p13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847" name="Google Shape;847;p13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8" name="Google Shape;848;p13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9" name="Google Shape;849;p13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0" name="Google Shape;850;p13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1" name="Google Shape;851;p13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2" name="Google Shape;852;p13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3" name="Google Shape;853;p13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54" name="Google Shape;854;p13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" name="Google Shape;855;p13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4"/>
          <p:cNvSpPr txBox="1"/>
          <p:nvPr>
            <p:ph type="title"/>
          </p:nvPr>
        </p:nvSpPr>
        <p:spPr>
          <a:xfrm>
            <a:off x="1215475" y="2091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>
                <a:latin typeface="Merriweather"/>
                <a:ea typeface="Merriweather"/>
                <a:cs typeface="Merriweather"/>
                <a:sym typeface="Merriweather"/>
              </a:rPr>
              <a:t>Data can be turned into a model to make business predictions/decisions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861" name="Google Shape;861;p14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862" name="Google Shape;862;p14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863" name="Google Shape;863;p14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14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5" name="Google Shape;865;p14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866" name="Google Shape;866;p14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14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14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869" name="Google Shape;869;p14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14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1" name="Google Shape;871;p14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872" name="Google Shape;872;p14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14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875" name="Google Shape;875;p14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7" name="Google Shape;877;p14"/>
          <p:cNvSpPr/>
          <p:nvPr/>
        </p:nvSpPr>
        <p:spPr>
          <a:xfrm rot="5400000">
            <a:off x="1870650" y="2071700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4"/>
          <p:cNvSpPr/>
          <p:nvPr/>
        </p:nvSpPr>
        <p:spPr>
          <a:xfrm rot="5400000">
            <a:off x="1449931" y="2120428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4"/>
          <p:cNvSpPr/>
          <p:nvPr/>
        </p:nvSpPr>
        <p:spPr>
          <a:xfrm rot="5400000">
            <a:off x="1046296" y="1297600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0" name="Google Shape;880;p14"/>
          <p:cNvGrpSpPr/>
          <p:nvPr/>
        </p:nvGrpSpPr>
        <p:grpSpPr>
          <a:xfrm>
            <a:off x="1075893" y="1369514"/>
            <a:ext cx="239564" cy="185151"/>
            <a:chOff x="4697389" y="2036338"/>
            <a:chExt cx="354752" cy="281984"/>
          </a:xfrm>
        </p:grpSpPr>
        <p:sp>
          <p:nvSpPr>
            <p:cNvPr id="881" name="Google Shape;881;p14"/>
            <p:cNvSpPr/>
            <p:nvPr/>
          </p:nvSpPr>
          <p:spPr>
            <a:xfrm>
              <a:off x="4697389" y="2036338"/>
              <a:ext cx="354752" cy="281984"/>
            </a:xfrm>
            <a:custGeom>
              <a:rect b="b" l="l" r="r" t="t"/>
              <a:pathLst>
                <a:path extrusionOk="0" h="8812" w="11086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4747693" y="2113682"/>
              <a:ext cx="10688" cy="10688"/>
            </a:xfrm>
            <a:custGeom>
              <a:rect b="b" l="l" r="r" t="t"/>
              <a:pathLst>
                <a:path extrusionOk="0" h="33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883;p14"/>
          <p:cNvGrpSpPr/>
          <p:nvPr/>
        </p:nvGrpSpPr>
        <p:grpSpPr>
          <a:xfrm>
            <a:off x="1525792" y="2194252"/>
            <a:ext cx="210955" cy="154311"/>
            <a:chOff x="7918997" y="3714687"/>
            <a:chExt cx="392110" cy="280207"/>
          </a:xfrm>
        </p:grpSpPr>
        <p:sp>
          <p:nvSpPr>
            <p:cNvPr id="884" name="Google Shape;884;p14"/>
            <p:cNvSpPr/>
            <p:nvPr/>
          </p:nvSpPr>
          <p:spPr>
            <a:xfrm>
              <a:off x="7918997" y="3781246"/>
              <a:ext cx="309675" cy="213648"/>
            </a:xfrm>
            <a:custGeom>
              <a:rect b="b" l="l" r="r" t="t"/>
              <a:pathLst>
                <a:path extrusionOk="0" h="6728" w="9752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8080439" y="3862920"/>
              <a:ext cx="68083" cy="68083"/>
            </a:xfrm>
            <a:custGeom>
              <a:rect b="b" l="l" r="r" t="t"/>
              <a:pathLst>
                <a:path extrusionOk="0" h="2144" w="2144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8000290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8006323" y="3714687"/>
              <a:ext cx="304784" cy="277920"/>
            </a:xfrm>
            <a:custGeom>
              <a:rect b="b" l="l" r="r" t="t"/>
              <a:pathLst>
                <a:path extrusionOk="0" h="8752" w="9598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8183643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14"/>
          <p:cNvGrpSpPr/>
          <p:nvPr/>
        </p:nvGrpSpPr>
        <p:grpSpPr>
          <a:xfrm>
            <a:off x="1960051" y="2110276"/>
            <a:ext cx="160862" cy="212356"/>
            <a:chOff x="861113" y="2885746"/>
            <a:chExt cx="333809" cy="373276"/>
          </a:xfrm>
        </p:grpSpPr>
        <p:sp>
          <p:nvSpPr>
            <p:cNvPr id="890" name="Google Shape;890;p14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3" name="Google Shape;893;p14"/>
          <p:cNvSpPr/>
          <p:nvPr/>
        </p:nvSpPr>
        <p:spPr>
          <a:xfrm rot="5400000">
            <a:off x="1046296" y="2009981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4"/>
          <p:cNvSpPr/>
          <p:nvPr/>
        </p:nvSpPr>
        <p:spPr>
          <a:xfrm rot="5400000">
            <a:off x="1264750" y="1659184"/>
            <a:ext cx="349500" cy="32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4"/>
          <p:cNvSpPr/>
          <p:nvPr/>
        </p:nvSpPr>
        <p:spPr>
          <a:xfrm rot="5400000">
            <a:off x="1624726" y="1739294"/>
            <a:ext cx="304500" cy="3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6" name="Google Shape;896;p14"/>
          <p:cNvGrpSpPr/>
          <p:nvPr/>
        </p:nvGrpSpPr>
        <p:grpSpPr>
          <a:xfrm>
            <a:off x="1105750" y="2105885"/>
            <a:ext cx="178554" cy="134548"/>
            <a:chOff x="5313593" y="3370743"/>
            <a:chExt cx="381200" cy="312466"/>
          </a:xfrm>
        </p:grpSpPr>
        <p:sp>
          <p:nvSpPr>
            <p:cNvPr id="897" name="Google Shape;897;p14"/>
            <p:cNvSpPr/>
            <p:nvPr/>
          </p:nvSpPr>
          <p:spPr>
            <a:xfrm>
              <a:off x="5597163" y="3523083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313593" y="3370743"/>
              <a:ext cx="381200" cy="312466"/>
            </a:xfrm>
            <a:custGeom>
              <a:rect b="b" l="l" r="r" t="t"/>
              <a:pathLst>
                <a:path extrusionOk="0" h="7966" w="10907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5645669" y="3625759"/>
              <a:ext cx="10248" cy="42872"/>
            </a:xfrm>
            <a:custGeom>
              <a:rect b="b" l="l" r="r" t="t"/>
              <a:pathLst>
                <a:path extrusionOk="0" h="1347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462247" y="3461115"/>
              <a:ext cx="86825" cy="29759"/>
            </a:xfrm>
            <a:custGeom>
              <a:rect b="b" l="l" r="r" t="t"/>
              <a:pathLst>
                <a:path extrusionOk="0" h="935" w="2728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441050" y="3636389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5559257" y="3636389"/>
              <a:ext cx="10662" cy="32241"/>
            </a:xfrm>
            <a:custGeom>
              <a:rect b="b" l="l" r="r" t="t"/>
              <a:pathLst>
                <a:path extrusionOk="0" h="1013" w="335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3" name="Google Shape;903;p14"/>
          <p:cNvSpPr/>
          <p:nvPr/>
        </p:nvSpPr>
        <p:spPr>
          <a:xfrm>
            <a:off x="1355307" y="1746305"/>
            <a:ext cx="172714" cy="154296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4" name="Google Shape;904;p14"/>
          <p:cNvGrpSpPr/>
          <p:nvPr/>
        </p:nvGrpSpPr>
        <p:grpSpPr>
          <a:xfrm>
            <a:off x="1681268" y="1837704"/>
            <a:ext cx="194498" cy="134536"/>
            <a:chOff x="6849393" y="3733994"/>
            <a:chExt cx="355053" cy="248038"/>
          </a:xfrm>
        </p:grpSpPr>
        <p:sp>
          <p:nvSpPr>
            <p:cNvPr id="905" name="Google Shape;905;p14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0" name="Google Shape;910;p14"/>
          <p:cNvGrpSpPr/>
          <p:nvPr/>
        </p:nvGrpSpPr>
        <p:grpSpPr>
          <a:xfrm>
            <a:off x="2887129" y="2240435"/>
            <a:ext cx="1711060" cy="1731890"/>
            <a:chOff x="4206459" y="1191441"/>
            <a:chExt cx="712556" cy="785901"/>
          </a:xfrm>
        </p:grpSpPr>
        <p:sp>
          <p:nvSpPr>
            <p:cNvPr id="911" name="Google Shape;911;p14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5" name="Google Shape;915;p14"/>
            <p:cNvGrpSpPr/>
            <p:nvPr/>
          </p:nvGrpSpPr>
          <p:grpSpPr>
            <a:xfrm>
              <a:off x="4644280" y="1290523"/>
              <a:ext cx="143716" cy="29462"/>
              <a:chOff x="4644280" y="1290523"/>
              <a:chExt cx="143716" cy="29462"/>
            </a:xfrm>
          </p:grpSpPr>
          <p:sp>
            <p:nvSpPr>
              <p:cNvPr id="916" name="Google Shape;916;p14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14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14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14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0" name="Google Shape;920;p14"/>
            <p:cNvGrpSpPr/>
            <p:nvPr/>
          </p:nvGrpSpPr>
          <p:grpSpPr>
            <a:xfrm>
              <a:off x="4356567" y="1191441"/>
              <a:ext cx="143691" cy="29488"/>
              <a:chOff x="4356567" y="1191441"/>
              <a:chExt cx="143691" cy="29488"/>
            </a:xfrm>
          </p:grpSpPr>
          <p:sp>
            <p:nvSpPr>
              <p:cNvPr id="921" name="Google Shape;921;p14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14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4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14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5" name="Google Shape;925;p14"/>
            <p:cNvGrpSpPr/>
            <p:nvPr/>
          </p:nvGrpSpPr>
          <p:grpSpPr>
            <a:xfrm>
              <a:off x="4339009" y="1863727"/>
              <a:ext cx="143704" cy="29476"/>
              <a:chOff x="4339009" y="1863727"/>
              <a:chExt cx="143704" cy="29476"/>
            </a:xfrm>
          </p:grpSpPr>
          <p:sp>
            <p:nvSpPr>
              <p:cNvPr id="926" name="Google Shape;926;p14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14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14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14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0" name="Google Shape;930;p14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931" name="Google Shape;931;p14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14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14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14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5" name="Google Shape;935;p14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9" name="Google Shape;939;p14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40" name="Google Shape;940;p14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4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4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4" name="Google Shape;944;p14"/>
            <p:cNvGrpSpPr/>
            <p:nvPr/>
          </p:nvGrpSpPr>
          <p:grpSpPr>
            <a:xfrm>
              <a:off x="4771663" y="1876896"/>
              <a:ext cx="108651" cy="100446"/>
              <a:chOff x="4771663" y="1876896"/>
              <a:chExt cx="108651" cy="100446"/>
            </a:xfrm>
          </p:grpSpPr>
          <p:sp>
            <p:nvSpPr>
              <p:cNvPr id="945" name="Google Shape;945;p14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4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4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9" name="Google Shape;949;p14"/>
          <p:cNvGrpSpPr/>
          <p:nvPr/>
        </p:nvGrpSpPr>
        <p:grpSpPr>
          <a:xfrm>
            <a:off x="1231521" y="2660645"/>
            <a:ext cx="1617932" cy="621724"/>
            <a:chOff x="3862800" y="3038525"/>
            <a:chExt cx="1329006" cy="510698"/>
          </a:xfrm>
        </p:grpSpPr>
        <p:sp>
          <p:nvSpPr>
            <p:cNvPr id="950" name="Google Shape;950;p14"/>
            <p:cNvSpPr/>
            <p:nvPr/>
          </p:nvSpPr>
          <p:spPr>
            <a:xfrm>
              <a:off x="4185913" y="3040337"/>
              <a:ext cx="71107" cy="143789"/>
            </a:xfrm>
            <a:custGeom>
              <a:rect b="b" l="l" r="r" t="t"/>
              <a:pathLst>
                <a:path extrusionOk="0" h="29770" w="14722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3967075" y="3045080"/>
              <a:ext cx="403706" cy="397383"/>
            </a:xfrm>
            <a:custGeom>
              <a:rect b="b" l="l" r="r" t="t"/>
              <a:pathLst>
                <a:path extrusionOk="0" h="82274" w="83583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2" name="Google Shape;952;p14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953" name="Google Shape;953;p14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rect b="b" l="l" r="r" t="t"/>
                <a:pathLst>
                  <a:path extrusionOk="0" fill="none" h="21919" w="12791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4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rect b="b" l="l" r="r" t="t"/>
                <a:pathLst>
                  <a:path extrusionOk="0" fill="none" h="83256" w="83583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5" name="Google Shape;955;p14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956" name="Google Shape;956;p14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rect b="b" l="l" r="r" t="t"/>
                <a:pathLst>
                  <a:path extrusionOk="0" fill="none" h="21428" w="42856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rect b="b" l="l" r="r" t="t"/>
                <a:pathLst>
                  <a:path extrusionOk="0" fill="none" h="37948" w="38112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8" name="Google Shape;958;p14"/>
            <p:cNvGrpSpPr/>
            <p:nvPr/>
          </p:nvGrpSpPr>
          <p:grpSpPr>
            <a:xfrm>
              <a:off x="4073727" y="3040337"/>
              <a:ext cx="697793" cy="296263"/>
              <a:chOff x="4073727" y="3040337"/>
              <a:chExt cx="697793" cy="296263"/>
            </a:xfrm>
          </p:grpSpPr>
          <p:sp>
            <p:nvSpPr>
              <p:cNvPr id="959" name="Google Shape;959;p14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rect b="b" l="l" r="r" t="t"/>
                <a:pathLst>
                  <a:path extrusionOk="0" fill="none" h="23391" w="83093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rect b="b" l="l" r="r" t="t"/>
                <a:pathLst>
                  <a:path extrusionOk="0" fill="none" h="61338" w="61502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1" name="Google Shape;961;p14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962" name="Google Shape;962;p14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rect b="b" l="l" r="r" t="t"/>
                <a:pathLst>
                  <a:path extrusionOk="0" fill="none" h="21919" w="17011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rect b="b" l="l" r="r" t="t"/>
                <a:pathLst>
                  <a:path extrusionOk="0" fill="none" h="105500" w="105174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64" name="Google Shape;964;p14"/>
          <p:cNvGrpSpPr/>
          <p:nvPr/>
        </p:nvGrpSpPr>
        <p:grpSpPr>
          <a:xfrm rot="-1252244">
            <a:off x="4748075" y="2240946"/>
            <a:ext cx="1802362" cy="1614379"/>
            <a:chOff x="844912" y="1681380"/>
            <a:chExt cx="935612" cy="787305"/>
          </a:xfrm>
        </p:grpSpPr>
        <p:grpSp>
          <p:nvGrpSpPr>
            <p:cNvPr id="965" name="Google Shape;965;p14"/>
            <p:cNvGrpSpPr/>
            <p:nvPr/>
          </p:nvGrpSpPr>
          <p:grpSpPr>
            <a:xfrm>
              <a:off x="844912" y="1819635"/>
              <a:ext cx="329837" cy="510016"/>
              <a:chOff x="844912" y="1819635"/>
              <a:chExt cx="329837" cy="510016"/>
            </a:xfrm>
          </p:grpSpPr>
          <p:sp>
            <p:nvSpPr>
              <p:cNvPr id="966" name="Google Shape;966;p14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4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4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rect b="b" l="l" r="r" t="t"/>
                <a:pathLst>
                  <a:path extrusionOk="0" h="6105" w="6105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rect b="b" l="l" r="r" t="t"/>
                <a:pathLst>
                  <a:path extrusionOk="0" h="5757" w="4304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rect b="b" l="l" r="r" t="t"/>
                <a:pathLst>
                  <a:path extrusionOk="0" h="5778" w="4304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14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973" name="Google Shape;973;p14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74" name="Google Shape;974;p14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975" name="Google Shape;975;p14"/>
                <p:cNvGrpSpPr/>
                <p:nvPr/>
              </p:nvGrpSpPr>
              <p:grpSpPr>
                <a:xfrm>
                  <a:off x="1507666" y="2176104"/>
                  <a:ext cx="166395" cy="273150"/>
                  <a:chOff x="1507666" y="2176104"/>
                  <a:chExt cx="166395" cy="273150"/>
                </a:xfrm>
              </p:grpSpPr>
              <p:sp>
                <p:nvSpPr>
                  <p:cNvPr id="976" name="Google Shape;976;p14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7" name="Google Shape;977;p14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8" name="Google Shape;978;p14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9" name="Google Shape;979;p14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0" name="Google Shape;980;p14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1" name="Google Shape;981;p14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2" name="Google Shape;982;p14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83" name="Google Shape;983;p14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" name="Google Shape;984;p14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85" name="Google Shape;985;p14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986" name="Google Shape;986;p14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87" name="Google Shape;987;p14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988" name="Google Shape;988;p14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989" name="Google Shape;989;p14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0" name="Google Shape;990;p14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1" name="Google Shape;991;p14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2" name="Google Shape;992;p14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3" name="Google Shape;993;p14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4" name="Google Shape;994;p14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5" name="Google Shape;995;p14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96" name="Google Shape;996;p14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p14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998" name="Google Shape;998;p14"/>
          <p:cNvGrpSpPr/>
          <p:nvPr/>
        </p:nvGrpSpPr>
        <p:grpSpPr>
          <a:xfrm>
            <a:off x="6596572" y="1503354"/>
            <a:ext cx="910274" cy="952010"/>
            <a:chOff x="7055134" y="2919170"/>
            <a:chExt cx="290321" cy="310820"/>
          </a:xfrm>
        </p:grpSpPr>
        <p:sp>
          <p:nvSpPr>
            <p:cNvPr id="999" name="Google Shape;999;p14"/>
            <p:cNvSpPr/>
            <p:nvPr/>
          </p:nvSpPr>
          <p:spPr>
            <a:xfrm>
              <a:off x="7102497" y="2970989"/>
              <a:ext cx="191044" cy="259001"/>
            </a:xfrm>
            <a:custGeom>
              <a:rect b="b" l="l" r="r" t="t"/>
              <a:pathLst>
                <a:path extrusionOk="0" h="8137" w="6002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7304872" y="3059413"/>
              <a:ext cx="40583" cy="9485"/>
            </a:xfrm>
            <a:custGeom>
              <a:rect b="b" l="l" r="r" t="t"/>
              <a:pathLst>
                <a:path extrusionOk="0" h="298" w="1275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7055134" y="3059413"/>
              <a:ext cx="41347" cy="9485"/>
            </a:xfrm>
            <a:custGeom>
              <a:rect b="b" l="l" r="r" t="t"/>
              <a:pathLst>
                <a:path extrusionOk="0" h="298" w="1299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7195727" y="2919170"/>
              <a:ext cx="9517" cy="40583"/>
            </a:xfrm>
            <a:custGeom>
              <a:rect b="b" l="l" r="r" t="t"/>
              <a:pathLst>
                <a:path extrusionOk="0" h="127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7185128" y="3007116"/>
              <a:ext cx="30334" cy="92880"/>
            </a:xfrm>
            <a:custGeom>
              <a:rect b="b" l="l" r="r" t="t"/>
              <a:pathLst>
                <a:path extrusionOk="0" h="2918" w="953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7187770" y="3111328"/>
              <a:ext cx="25814" cy="25814"/>
            </a:xfrm>
            <a:custGeom>
              <a:rect b="b" l="l" r="r" t="t"/>
              <a:pathLst>
                <a:path extrusionOk="0" h="811" w="811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7249552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7132831" y="3153852"/>
              <a:ext cx="18589" cy="22695"/>
            </a:xfrm>
            <a:custGeom>
              <a:rect b="b" l="l" r="r" t="t"/>
              <a:pathLst>
                <a:path extrusionOk="0" h="713" w="584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7132449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7249552" y="3153852"/>
              <a:ext cx="18971" cy="22695"/>
            </a:xfrm>
            <a:custGeom>
              <a:rect b="b" l="l" r="r" t="t"/>
              <a:pathLst>
                <a:path extrusionOk="0" h="713" w="596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7289721" y="3113969"/>
              <a:ext cx="24286" cy="17093"/>
            </a:xfrm>
            <a:custGeom>
              <a:rect b="b" l="l" r="r" t="t"/>
              <a:pathLst>
                <a:path extrusionOk="0" h="537" w="763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7086964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7289339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7086964" y="3113587"/>
              <a:ext cx="24668" cy="17093"/>
            </a:xfrm>
            <a:custGeom>
              <a:rect b="b" l="l" r="r" t="t"/>
              <a:pathLst>
                <a:path extrusionOk="0" h="537" w="775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3" name="Google Shape;1013;p14"/>
          <p:cNvSpPr/>
          <p:nvPr/>
        </p:nvSpPr>
        <p:spPr>
          <a:xfrm rot="-1252605">
            <a:off x="5927189" y="1752257"/>
            <a:ext cx="539583" cy="576979"/>
          </a:xfrm>
          <a:custGeom>
            <a:rect b="b" l="l" r="r" t="t"/>
            <a:pathLst>
              <a:path extrusionOk="0" h="20115" w="20082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5"/>
          <p:cNvSpPr txBox="1"/>
          <p:nvPr>
            <p:ph type="title"/>
          </p:nvPr>
        </p:nvSpPr>
        <p:spPr>
          <a:xfrm>
            <a:off x="1962000" y="1307100"/>
            <a:ext cx="5220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000">
                <a:latin typeface="Merriweather"/>
                <a:ea typeface="Merriweather"/>
                <a:cs typeface="Merriweather"/>
                <a:sym typeface="Merriweather"/>
              </a:rPr>
              <a:t>Effective Marketing Saves Money </a:t>
            </a:r>
            <a:r>
              <a:rPr i="1" lang="en" sz="5000" u="sng"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r>
              <a:rPr lang="en" sz="5000">
                <a:latin typeface="Merriweather"/>
                <a:ea typeface="Merriweather"/>
                <a:cs typeface="Merriweather"/>
                <a:sym typeface="Merriweather"/>
              </a:rPr>
              <a:t> Makes Money</a:t>
            </a:r>
            <a:endParaRPr sz="5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019" name="Google Shape;1019;p15"/>
          <p:cNvGrpSpPr/>
          <p:nvPr/>
        </p:nvGrpSpPr>
        <p:grpSpPr>
          <a:xfrm flipH="1" rot="10800000">
            <a:off x="6397195" y="3471397"/>
            <a:ext cx="4357122" cy="707497"/>
            <a:chOff x="6456475" y="3575600"/>
            <a:chExt cx="3403204" cy="552603"/>
          </a:xfrm>
        </p:grpSpPr>
        <p:sp>
          <p:nvSpPr>
            <p:cNvPr id="1020" name="Google Shape;1020;p15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5"/>
          <p:cNvGrpSpPr/>
          <p:nvPr/>
        </p:nvGrpSpPr>
        <p:grpSpPr>
          <a:xfrm flipH="1" rot="10800000">
            <a:off x="5381850" y="4178885"/>
            <a:ext cx="5455165" cy="875381"/>
            <a:chOff x="6456469" y="3575596"/>
            <a:chExt cx="3443700" cy="552604"/>
          </a:xfrm>
        </p:grpSpPr>
        <p:sp>
          <p:nvSpPr>
            <p:cNvPr id="1023" name="Google Shape;1023;p15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5"/>
          <p:cNvGrpSpPr/>
          <p:nvPr/>
        </p:nvGrpSpPr>
        <p:grpSpPr>
          <a:xfrm flipH="1" rot="10800000">
            <a:off x="7465633" y="2763900"/>
            <a:ext cx="3759089" cy="707494"/>
            <a:chOff x="6456475" y="3575600"/>
            <a:chExt cx="2936100" cy="552600"/>
          </a:xfrm>
        </p:grpSpPr>
        <p:sp>
          <p:nvSpPr>
            <p:cNvPr id="1026" name="Google Shape;1026;p15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5"/>
          <p:cNvGrpSpPr/>
          <p:nvPr/>
        </p:nvGrpSpPr>
        <p:grpSpPr>
          <a:xfrm flipH="1">
            <a:off x="-2032471" y="1008651"/>
            <a:ext cx="4357122" cy="707497"/>
            <a:chOff x="6456475" y="3575600"/>
            <a:chExt cx="3403204" cy="552603"/>
          </a:xfrm>
        </p:grpSpPr>
        <p:sp>
          <p:nvSpPr>
            <p:cNvPr id="1029" name="Google Shape;1029;p15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15"/>
          <p:cNvGrpSpPr/>
          <p:nvPr/>
        </p:nvGrpSpPr>
        <p:grpSpPr>
          <a:xfrm flipH="1">
            <a:off x="-2115169" y="133279"/>
            <a:ext cx="5455165" cy="875381"/>
            <a:chOff x="6456469" y="3575596"/>
            <a:chExt cx="3443700" cy="552604"/>
          </a:xfrm>
        </p:grpSpPr>
        <p:sp>
          <p:nvSpPr>
            <p:cNvPr id="1032" name="Google Shape;1032;p15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15"/>
          <p:cNvGrpSpPr/>
          <p:nvPr/>
        </p:nvGrpSpPr>
        <p:grpSpPr>
          <a:xfrm flipH="1" rot="-2700000">
            <a:off x="7779847" y="-53351"/>
            <a:ext cx="1045765" cy="1045615"/>
            <a:chOff x="3741950" y="353925"/>
            <a:chExt cx="1045775" cy="1045625"/>
          </a:xfrm>
        </p:grpSpPr>
        <p:sp>
          <p:nvSpPr>
            <p:cNvPr id="1035" name="Google Shape;1035;p15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5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5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16"/>
          <p:cNvGrpSpPr/>
          <p:nvPr/>
        </p:nvGrpSpPr>
        <p:grpSpPr>
          <a:xfrm flipH="1">
            <a:off x="-3472675" y="1165299"/>
            <a:ext cx="5455165" cy="875381"/>
            <a:chOff x="6456469" y="3575596"/>
            <a:chExt cx="3443700" cy="552604"/>
          </a:xfrm>
        </p:grpSpPr>
        <p:sp>
          <p:nvSpPr>
            <p:cNvPr id="1043" name="Google Shape;1043;p16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5" name="Google Shape;1045;p16"/>
          <p:cNvSpPr txBox="1"/>
          <p:nvPr>
            <p:ph type="title"/>
          </p:nvPr>
        </p:nvSpPr>
        <p:spPr>
          <a:xfrm>
            <a:off x="830100" y="91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We can Leverage Customer Insights from your Most Recent Campaign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46" name="Google Shape;1046;p16"/>
          <p:cNvSpPr txBox="1"/>
          <p:nvPr>
            <p:ph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47" name="Google Shape;1047;p16"/>
          <p:cNvSpPr txBox="1"/>
          <p:nvPr>
            <p:ph idx="9" type="subTitle"/>
          </p:nvPr>
        </p:nvSpPr>
        <p:spPr>
          <a:xfrm>
            <a:off x="2065099" y="1437150"/>
            <a:ext cx="6515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Lowers Customer Acquisition Costs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048" name="Google Shape;1048;p16"/>
          <p:cNvGrpSpPr/>
          <p:nvPr/>
        </p:nvGrpSpPr>
        <p:grpSpPr>
          <a:xfrm flipH="1">
            <a:off x="-2702000" y="2037187"/>
            <a:ext cx="5455165" cy="875381"/>
            <a:chOff x="6456469" y="3575596"/>
            <a:chExt cx="3443700" cy="552604"/>
          </a:xfrm>
        </p:grpSpPr>
        <p:sp>
          <p:nvSpPr>
            <p:cNvPr id="1049" name="Google Shape;1049;p16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1" name="Google Shape;1051;p16"/>
          <p:cNvSpPr txBox="1"/>
          <p:nvPr>
            <p:ph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052" name="Google Shape;1052;p16"/>
          <p:cNvGrpSpPr/>
          <p:nvPr/>
        </p:nvGrpSpPr>
        <p:grpSpPr>
          <a:xfrm flipH="1">
            <a:off x="-1936093" y="2909051"/>
            <a:ext cx="5455165" cy="875381"/>
            <a:chOff x="6456469" y="3575596"/>
            <a:chExt cx="3443700" cy="552604"/>
          </a:xfrm>
        </p:grpSpPr>
        <p:sp>
          <p:nvSpPr>
            <p:cNvPr id="1053" name="Google Shape;1053;p16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5" name="Google Shape;1055;p16"/>
          <p:cNvSpPr txBox="1"/>
          <p:nvPr>
            <p:ph idx="7" type="title"/>
          </p:nvPr>
        </p:nvSpPr>
        <p:spPr>
          <a:xfrm>
            <a:off x="2656850" y="3122939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56" name="Google Shape;1056;p16"/>
          <p:cNvGrpSpPr/>
          <p:nvPr/>
        </p:nvGrpSpPr>
        <p:grpSpPr>
          <a:xfrm flipH="1">
            <a:off x="-1165096" y="3780928"/>
            <a:ext cx="5455165" cy="875381"/>
            <a:chOff x="6456469" y="3575596"/>
            <a:chExt cx="3443700" cy="552604"/>
          </a:xfrm>
        </p:grpSpPr>
        <p:sp>
          <p:nvSpPr>
            <p:cNvPr id="1057" name="Google Shape;1057;p16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9" name="Google Shape;1059;p16"/>
          <p:cNvSpPr txBox="1"/>
          <p:nvPr>
            <p:ph idx="8" type="title"/>
          </p:nvPr>
        </p:nvSpPr>
        <p:spPr>
          <a:xfrm>
            <a:off x="3415352" y="3994815"/>
            <a:ext cx="859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060" name="Google Shape;1060;p16"/>
          <p:cNvGrpSpPr/>
          <p:nvPr/>
        </p:nvGrpSpPr>
        <p:grpSpPr>
          <a:xfrm flipH="1" rot="-2700000">
            <a:off x="268610" y="471195"/>
            <a:ext cx="1045765" cy="1045615"/>
            <a:chOff x="3741950" y="353925"/>
            <a:chExt cx="1045775" cy="1045625"/>
          </a:xfrm>
        </p:grpSpPr>
        <p:sp>
          <p:nvSpPr>
            <p:cNvPr id="1061" name="Google Shape;1061;p16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4" name="Google Shape;1064;p16"/>
          <p:cNvSpPr txBox="1"/>
          <p:nvPr>
            <p:ph idx="9" type="subTitle"/>
          </p:nvPr>
        </p:nvSpPr>
        <p:spPr>
          <a:xfrm>
            <a:off x="2917455" y="2277625"/>
            <a:ext cx="5327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Improves Conversion Rates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65" name="Google Shape;1065;p16"/>
          <p:cNvSpPr txBox="1"/>
          <p:nvPr>
            <p:ph idx="9" type="subTitle"/>
          </p:nvPr>
        </p:nvSpPr>
        <p:spPr>
          <a:xfrm>
            <a:off x="3777680" y="3122950"/>
            <a:ext cx="5327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Targets your spending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66" name="Google Shape;1066;p16"/>
          <p:cNvSpPr txBox="1"/>
          <p:nvPr>
            <p:ph idx="9" type="subTitle"/>
          </p:nvPr>
        </p:nvSpPr>
        <p:spPr>
          <a:xfrm>
            <a:off x="4496330" y="4162938"/>
            <a:ext cx="5327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By Understanding your Customers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7"/>
          <p:cNvSpPr txBox="1"/>
          <p:nvPr>
            <p:ph type="title"/>
          </p:nvPr>
        </p:nvSpPr>
        <p:spPr>
          <a:xfrm>
            <a:off x="830100" y="91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We can Leverage Customer Insights from your Most Recent Campaign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72" name="Google Shape;1072;p17"/>
          <p:cNvSpPr txBox="1"/>
          <p:nvPr>
            <p:ph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73" name="Google Shape;1073;p17"/>
          <p:cNvSpPr txBox="1"/>
          <p:nvPr>
            <p:ph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074" name="Google Shape;1074;p17"/>
          <p:cNvGrpSpPr/>
          <p:nvPr/>
        </p:nvGrpSpPr>
        <p:grpSpPr>
          <a:xfrm flipH="1" rot="-2700000">
            <a:off x="268610" y="471195"/>
            <a:ext cx="1045765" cy="1045615"/>
            <a:chOff x="3741950" y="353925"/>
            <a:chExt cx="1045775" cy="1045625"/>
          </a:xfrm>
        </p:grpSpPr>
        <p:sp>
          <p:nvSpPr>
            <p:cNvPr id="1075" name="Google Shape;1075;p17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18"/>
          <p:cNvGrpSpPr/>
          <p:nvPr/>
        </p:nvGrpSpPr>
        <p:grpSpPr>
          <a:xfrm flipH="1">
            <a:off x="-3472675" y="1165299"/>
            <a:ext cx="5455165" cy="875381"/>
            <a:chOff x="6456469" y="3575596"/>
            <a:chExt cx="3443700" cy="552604"/>
          </a:xfrm>
        </p:grpSpPr>
        <p:sp>
          <p:nvSpPr>
            <p:cNvPr id="1083" name="Google Shape;1083;p18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5" name="Google Shape;1085;p18"/>
          <p:cNvSpPr txBox="1"/>
          <p:nvPr>
            <p:ph type="title"/>
          </p:nvPr>
        </p:nvSpPr>
        <p:spPr>
          <a:xfrm>
            <a:off x="830100" y="91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We can Leverage Customer Insights from your Most Recent Campaign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86" name="Google Shape;1086;p18"/>
          <p:cNvSpPr txBox="1"/>
          <p:nvPr>
            <p:ph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87" name="Google Shape;1087;p18"/>
          <p:cNvSpPr txBox="1"/>
          <p:nvPr>
            <p:ph idx="9" type="subTitle"/>
          </p:nvPr>
        </p:nvSpPr>
        <p:spPr>
          <a:xfrm>
            <a:off x="2065099" y="1437150"/>
            <a:ext cx="6515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Lowers Customer Acquisition Costs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88" name="Google Shape;1088;p18"/>
          <p:cNvSpPr txBox="1"/>
          <p:nvPr>
            <p:ph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89" name="Google Shape;1089;p18"/>
          <p:cNvSpPr txBox="1"/>
          <p:nvPr>
            <p:ph idx="7" type="title"/>
          </p:nvPr>
        </p:nvSpPr>
        <p:spPr>
          <a:xfrm>
            <a:off x="2656850" y="3122939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90" name="Google Shape;1090;p18"/>
          <p:cNvGrpSpPr/>
          <p:nvPr/>
        </p:nvGrpSpPr>
        <p:grpSpPr>
          <a:xfrm flipH="1" rot="-2700000">
            <a:off x="268610" y="471195"/>
            <a:ext cx="1045765" cy="1045615"/>
            <a:chOff x="3741950" y="353925"/>
            <a:chExt cx="1045775" cy="1045625"/>
          </a:xfrm>
        </p:grpSpPr>
        <p:sp>
          <p:nvSpPr>
            <p:cNvPr id="1091" name="Google Shape;1091;p18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19"/>
          <p:cNvGrpSpPr/>
          <p:nvPr/>
        </p:nvGrpSpPr>
        <p:grpSpPr>
          <a:xfrm flipH="1">
            <a:off x="-3472675" y="1165299"/>
            <a:ext cx="5455165" cy="875381"/>
            <a:chOff x="6456469" y="3575596"/>
            <a:chExt cx="3443700" cy="552604"/>
          </a:xfrm>
        </p:grpSpPr>
        <p:sp>
          <p:nvSpPr>
            <p:cNvPr id="1099" name="Google Shape;1099;p19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1" name="Google Shape;1101;p19"/>
          <p:cNvSpPr txBox="1"/>
          <p:nvPr>
            <p:ph type="title"/>
          </p:nvPr>
        </p:nvSpPr>
        <p:spPr>
          <a:xfrm>
            <a:off x="830100" y="91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We can Leverage Customer Insights from your Most Recent Campaign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02" name="Google Shape;1102;p19"/>
          <p:cNvSpPr txBox="1"/>
          <p:nvPr>
            <p:ph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03" name="Google Shape;1103;p19"/>
          <p:cNvSpPr txBox="1"/>
          <p:nvPr>
            <p:ph idx="9" type="subTitle"/>
          </p:nvPr>
        </p:nvSpPr>
        <p:spPr>
          <a:xfrm>
            <a:off x="2065099" y="1437150"/>
            <a:ext cx="6515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Lowers Customer Acquisition Costs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104" name="Google Shape;1104;p19"/>
          <p:cNvGrpSpPr/>
          <p:nvPr/>
        </p:nvGrpSpPr>
        <p:grpSpPr>
          <a:xfrm flipH="1">
            <a:off x="-2702000" y="2037187"/>
            <a:ext cx="5455165" cy="875381"/>
            <a:chOff x="6456469" y="3575596"/>
            <a:chExt cx="3443700" cy="552604"/>
          </a:xfrm>
        </p:grpSpPr>
        <p:sp>
          <p:nvSpPr>
            <p:cNvPr id="1105" name="Google Shape;1105;p19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7" name="Google Shape;1107;p19"/>
          <p:cNvSpPr txBox="1"/>
          <p:nvPr>
            <p:ph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08" name="Google Shape;1108;p19"/>
          <p:cNvSpPr txBox="1"/>
          <p:nvPr>
            <p:ph idx="7" type="title"/>
          </p:nvPr>
        </p:nvSpPr>
        <p:spPr>
          <a:xfrm>
            <a:off x="2656850" y="3122939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09" name="Google Shape;1109;p19"/>
          <p:cNvGrpSpPr/>
          <p:nvPr/>
        </p:nvGrpSpPr>
        <p:grpSpPr>
          <a:xfrm flipH="1" rot="-2700000">
            <a:off x="268610" y="471195"/>
            <a:ext cx="1045765" cy="1045615"/>
            <a:chOff x="3741950" y="353925"/>
            <a:chExt cx="1045775" cy="1045625"/>
          </a:xfrm>
        </p:grpSpPr>
        <p:sp>
          <p:nvSpPr>
            <p:cNvPr id="1110" name="Google Shape;1110;p19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3" name="Google Shape;1113;p19"/>
          <p:cNvSpPr txBox="1"/>
          <p:nvPr>
            <p:ph idx="9" type="subTitle"/>
          </p:nvPr>
        </p:nvSpPr>
        <p:spPr>
          <a:xfrm>
            <a:off x="2917455" y="2277625"/>
            <a:ext cx="5327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Improves Conversion Rates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"/>
          <p:cNvSpPr txBox="1"/>
          <p:nvPr>
            <p:ph type="title"/>
          </p:nvPr>
        </p:nvSpPr>
        <p:spPr>
          <a:xfrm>
            <a:off x="3893700" y="1620825"/>
            <a:ext cx="47496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Gourmet Haven Needs to Increase the Effectiveness of Marketing Campaigns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9" name="Google Shape;299;p2"/>
          <p:cNvSpPr txBox="1"/>
          <p:nvPr>
            <p:ph idx="1" type="subTitle"/>
          </p:nvPr>
        </p:nvSpPr>
        <p:spPr>
          <a:xfrm>
            <a:off x="3893700" y="3220725"/>
            <a:ext cx="4442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Business Solutions from Data Analysis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00" name="Google Shape;300;p2"/>
          <p:cNvGrpSpPr/>
          <p:nvPr/>
        </p:nvGrpSpPr>
        <p:grpSpPr>
          <a:xfrm flipH="1">
            <a:off x="-5202412" y="1648704"/>
            <a:ext cx="8892667" cy="1427045"/>
            <a:chOff x="6456469" y="3575596"/>
            <a:chExt cx="3443700" cy="552604"/>
          </a:xfrm>
        </p:grpSpPr>
        <p:sp>
          <p:nvSpPr>
            <p:cNvPr id="301" name="Google Shape;301;p2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2"/>
          <p:cNvSpPr txBox="1"/>
          <p:nvPr>
            <p:ph idx="2" type="title"/>
          </p:nvPr>
        </p:nvSpPr>
        <p:spPr>
          <a:xfrm>
            <a:off x="2355693" y="1826270"/>
            <a:ext cx="142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300">
                <a:latin typeface="Merriweather"/>
                <a:ea typeface="Merriweather"/>
                <a:cs typeface="Merriweather"/>
                <a:sym typeface="Merriweather"/>
              </a:rPr>
              <a:t>14%</a:t>
            </a:r>
            <a:endParaRPr sz="4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04" name="Google Shape;304;p2"/>
          <p:cNvGrpSpPr/>
          <p:nvPr/>
        </p:nvGrpSpPr>
        <p:grpSpPr>
          <a:xfrm rot="10800000">
            <a:off x="-1778501" y="941197"/>
            <a:ext cx="4357122" cy="707497"/>
            <a:chOff x="6456475" y="3575600"/>
            <a:chExt cx="3403204" cy="552603"/>
          </a:xfrm>
        </p:grpSpPr>
        <p:sp>
          <p:nvSpPr>
            <p:cNvPr id="305" name="Google Shape;305;p2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2"/>
          <p:cNvGrpSpPr/>
          <p:nvPr/>
        </p:nvGrpSpPr>
        <p:grpSpPr>
          <a:xfrm rot="10800000">
            <a:off x="-2248905" y="233701"/>
            <a:ext cx="3759089" cy="707494"/>
            <a:chOff x="6456475" y="3575600"/>
            <a:chExt cx="2936100" cy="552600"/>
          </a:xfrm>
        </p:grpSpPr>
        <p:sp>
          <p:nvSpPr>
            <p:cNvPr id="308" name="Google Shape;308;p2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2"/>
          <p:cNvSpPr txBox="1"/>
          <p:nvPr>
            <p:ph idx="2" type="title"/>
          </p:nvPr>
        </p:nvSpPr>
        <p:spPr>
          <a:xfrm>
            <a:off x="2269150" y="2321132"/>
            <a:ext cx="142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Response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20"/>
          <p:cNvGrpSpPr/>
          <p:nvPr/>
        </p:nvGrpSpPr>
        <p:grpSpPr>
          <a:xfrm flipH="1">
            <a:off x="-3472675" y="1165299"/>
            <a:ext cx="5455165" cy="875381"/>
            <a:chOff x="6456469" y="3575596"/>
            <a:chExt cx="3443700" cy="552604"/>
          </a:xfrm>
        </p:grpSpPr>
        <p:sp>
          <p:nvSpPr>
            <p:cNvPr id="1119" name="Google Shape;1119;p2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1" name="Google Shape;1121;p20"/>
          <p:cNvSpPr txBox="1"/>
          <p:nvPr>
            <p:ph type="title"/>
          </p:nvPr>
        </p:nvSpPr>
        <p:spPr>
          <a:xfrm>
            <a:off x="830100" y="91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We can Leverage Customer Insights from your Most Recent Campaign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2" name="Google Shape;1122;p20"/>
          <p:cNvSpPr txBox="1"/>
          <p:nvPr>
            <p:ph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23" name="Google Shape;1123;p20"/>
          <p:cNvSpPr txBox="1"/>
          <p:nvPr>
            <p:ph idx="9" type="subTitle"/>
          </p:nvPr>
        </p:nvSpPr>
        <p:spPr>
          <a:xfrm>
            <a:off x="2065099" y="1437150"/>
            <a:ext cx="6515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Lowers Customer Acquisition Costs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124" name="Google Shape;1124;p20"/>
          <p:cNvGrpSpPr/>
          <p:nvPr/>
        </p:nvGrpSpPr>
        <p:grpSpPr>
          <a:xfrm flipH="1">
            <a:off x="-2702000" y="2037187"/>
            <a:ext cx="5455165" cy="875381"/>
            <a:chOff x="6456469" y="3575596"/>
            <a:chExt cx="3443700" cy="552604"/>
          </a:xfrm>
        </p:grpSpPr>
        <p:sp>
          <p:nvSpPr>
            <p:cNvPr id="1125" name="Google Shape;1125;p2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7" name="Google Shape;1127;p20"/>
          <p:cNvSpPr txBox="1"/>
          <p:nvPr>
            <p:ph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28" name="Google Shape;1128;p20"/>
          <p:cNvGrpSpPr/>
          <p:nvPr/>
        </p:nvGrpSpPr>
        <p:grpSpPr>
          <a:xfrm flipH="1">
            <a:off x="-1936093" y="2909051"/>
            <a:ext cx="5455165" cy="875381"/>
            <a:chOff x="6456469" y="3575596"/>
            <a:chExt cx="3443700" cy="552604"/>
          </a:xfrm>
        </p:grpSpPr>
        <p:sp>
          <p:nvSpPr>
            <p:cNvPr id="1129" name="Google Shape;1129;p2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1" name="Google Shape;1131;p20"/>
          <p:cNvSpPr txBox="1"/>
          <p:nvPr>
            <p:ph idx="7" type="title"/>
          </p:nvPr>
        </p:nvSpPr>
        <p:spPr>
          <a:xfrm>
            <a:off x="2656850" y="3122939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32" name="Google Shape;1132;p20"/>
          <p:cNvGrpSpPr/>
          <p:nvPr/>
        </p:nvGrpSpPr>
        <p:grpSpPr>
          <a:xfrm flipH="1" rot="-2700000">
            <a:off x="268610" y="471195"/>
            <a:ext cx="1045765" cy="1045615"/>
            <a:chOff x="3741950" y="353925"/>
            <a:chExt cx="1045775" cy="1045625"/>
          </a:xfrm>
        </p:grpSpPr>
        <p:sp>
          <p:nvSpPr>
            <p:cNvPr id="1133" name="Google Shape;1133;p20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6" name="Google Shape;1136;p20"/>
          <p:cNvSpPr txBox="1"/>
          <p:nvPr>
            <p:ph idx="9" type="subTitle"/>
          </p:nvPr>
        </p:nvSpPr>
        <p:spPr>
          <a:xfrm>
            <a:off x="2917455" y="2277625"/>
            <a:ext cx="5327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Improves Conversion Rates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37" name="Google Shape;1137;p20"/>
          <p:cNvSpPr txBox="1"/>
          <p:nvPr>
            <p:ph idx="9" type="subTitle"/>
          </p:nvPr>
        </p:nvSpPr>
        <p:spPr>
          <a:xfrm>
            <a:off x="3777680" y="3122950"/>
            <a:ext cx="5327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Targets your spending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21"/>
          <p:cNvGrpSpPr/>
          <p:nvPr/>
        </p:nvGrpSpPr>
        <p:grpSpPr>
          <a:xfrm flipH="1">
            <a:off x="-3472675" y="1165299"/>
            <a:ext cx="5455165" cy="875381"/>
            <a:chOff x="6456469" y="3575596"/>
            <a:chExt cx="3443700" cy="552604"/>
          </a:xfrm>
        </p:grpSpPr>
        <p:sp>
          <p:nvSpPr>
            <p:cNvPr id="1143" name="Google Shape;1143;p2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5" name="Google Shape;1145;p21"/>
          <p:cNvSpPr txBox="1"/>
          <p:nvPr>
            <p:ph type="title"/>
          </p:nvPr>
        </p:nvSpPr>
        <p:spPr>
          <a:xfrm>
            <a:off x="830100" y="91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We can Leverage Customer Insights from your Most Recent Campaign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46" name="Google Shape;1146;p21"/>
          <p:cNvSpPr txBox="1"/>
          <p:nvPr>
            <p:ph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7" name="Google Shape;1147;p21"/>
          <p:cNvSpPr txBox="1"/>
          <p:nvPr>
            <p:ph idx="9" type="subTitle"/>
          </p:nvPr>
        </p:nvSpPr>
        <p:spPr>
          <a:xfrm>
            <a:off x="2065099" y="1437150"/>
            <a:ext cx="6515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Lowers Customer Acquisition Costs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148" name="Google Shape;1148;p21"/>
          <p:cNvGrpSpPr/>
          <p:nvPr/>
        </p:nvGrpSpPr>
        <p:grpSpPr>
          <a:xfrm flipH="1">
            <a:off x="-2702000" y="2037187"/>
            <a:ext cx="5455165" cy="875381"/>
            <a:chOff x="6456469" y="3575596"/>
            <a:chExt cx="3443700" cy="552604"/>
          </a:xfrm>
        </p:grpSpPr>
        <p:sp>
          <p:nvSpPr>
            <p:cNvPr id="1149" name="Google Shape;1149;p2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1" name="Google Shape;1151;p21"/>
          <p:cNvSpPr txBox="1"/>
          <p:nvPr>
            <p:ph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52" name="Google Shape;1152;p21"/>
          <p:cNvGrpSpPr/>
          <p:nvPr/>
        </p:nvGrpSpPr>
        <p:grpSpPr>
          <a:xfrm flipH="1">
            <a:off x="-1936093" y="2909051"/>
            <a:ext cx="5455165" cy="875381"/>
            <a:chOff x="6456469" y="3575596"/>
            <a:chExt cx="3443700" cy="552604"/>
          </a:xfrm>
        </p:grpSpPr>
        <p:sp>
          <p:nvSpPr>
            <p:cNvPr id="1153" name="Google Shape;1153;p2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5" name="Google Shape;1155;p21"/>
          <p:cNvSpPr txBox="1"/>
          <p:nvPr>
            <p:ph idx="7" type="title"/>
          </p:nvPr>
        </p:nvSpPr>
        <p:spPr>
          <a:xfrm>
            <a:off x="2656850" y="3122939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56" name="Google Shape;1156;p21"/>
          <p:cNvGrpSpPr/>
          <p:nvPr/>
        </p:nvGrpSpPr>
        <p:grpSpPr>
          <a:xfrm flipH="1">
            <a:off x="-1165096" y="3780928"/>
            <a:ext cx="5455165" cy="875381"/>
            <a:chOff x="6456469" y="3575596"/>
            <a:chExt cx="3443700" cy="552604"/>
          </a:xfrm>
        </p:grpSpPr>
        <p:sp>
          <p:nvSpPr>
            <p:cNvPr id="1157" name="Google Shape;1157;p2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9" name="Google Shape;1159;p21"/>
          <p:cNvSpPr txBox="1"/>
          <p:nvPr>
            <p:ph idx="8" type="title"/>
          </p:nvPr>
        </p:nvSpPr>
        <p:spPr>
          <a:xfrm>
            <a:off x="3415352" y="3994815"/>
            <a:ext cx="859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160" name="Google Shape;1160;p21"/>
          <p:cNvGrpSpPr/>
          <p:nvPr/>
        </p:nvGrpSpPr>
        <p:grpSpPr>
          <a:xfrm flipH="1" rot="-2700000">
            <a:off x="268610" y="471195"/>
            <a:ext cx="1045765" cy="1045615"/>
            <a:chOff x="3741950" y="353925"/>
            <a:chExt cx="1045775" cy="1045625"/>
          </a:xfrm>
        </p:grpSpPr>
        <p:sp>
          <p:nvSpPr>
            <p:cNvPr id="1161" name="Google Shape;1161;p21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1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1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4" name="Google Shape;1164;p21"/>
          <p:cNvSpPr txBox="1"/>
          <p:nvPr>
            <p:ph idx="9" type="subTitle"/>
          </p:nvPr>
        </p:nvSpPr>
        <p:spPr>
          <a:xfrm>
            <a:off x="2917455" y="2277625"/>
            <a:ext cx="5327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Improves Conversion Rates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65" name="Google Shape;1165;p21"/>
          <p:cNvSpPr txBox="1"/>
          <p:nvPr>
            <p:ph idx="9" type="subTitle"/>
          </p:nvPr>
        </p:nvSpPr>
        <p:spPr>
          <a:xfrm>
            <a:off x="3777680" y="3122950"/>
            <a:ext cx="5327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Targets your spending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66" name="Google Shape;1166;p21"/>
          <p:cNvSpPr txBox="1"/>
          <p:nvPr>
            <p:ph idx="9" type="subTitle"/>
          </p:nvPr>
        </p:nvSpPr>
        <p:spPr>
          <a:xfrm>
            <a:off x="4496330" y="4162938"/>
            <a:ext cx="5327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By Understanding your Customers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2"/>
          <p:cNvSpPr/>
          <p:nvPr/>
        </p:nvSpPr>
        <p:spPr>
          <a:xfrm>
            <a:off x="860725" y="1411750"/>
            <a:ext cx="10007100" cy="192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22"/>
          <p:cNvSpPr txBox="1"/>
          <p:nvPr>
            <p:ph idx="5" type="subTitle"/>
          </p:nvPr>
        </p:nvSpPr>
        <p:spPr>
          <a:xfrm>
            <a:off x="3419568" y="3548475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Purchase more Meat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3" name="Google Shape;1173;p22"/>
          <p:cNvSpPr txBox="1"/>
          <p:nvPr>
            <p:ph idx="4" type="subTitle"/>
          </p:nvPr>
        </p:nvSpPr>
        <p:spPr>
          <a:xfrm>
            <a:off x="766536" y="3752956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Purchase more Wine/Gold Products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4" name="Google Shape;1174;p22"/>
          <p:cNvSpPr txBox="1"/>
          <p:nvPr>
            <p:ph type="title"/>
          </p:nvPr>
        </p:nvSpPr>
        <p:spPr>
          <a:xfrm>
            <a:off x="1191875" y="350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Your most receptive customers…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5" name="Google Shape;1175;p22"/>
          <p:cNvSpPr txBox="1"/>
          <p:nvPr>
            <p:ph idx="6" type="subTitle"/>
          </p:nvPr>
        </p:nvSpPr>
        <p:spPr>
          <a:xfrm>
            <a:off x="5469864" y="3385750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Single 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176" name="Google Shape;1176;p22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177" name="Google Shape;1177;p2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22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180" name="Google Shape;1180;p2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22"/>
          <p:cNvSpPr txBox="1"/>
          <p:nvPr>
            <p:ph idx="6" type="subTitle"/>
          </p:nvPr>
        </p:nvSpPr>
        <p:spPr>
          <a:xfrm>
            <a:off x="7273339" y="3425075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No Kids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83" name="Google Shape;1183;p22"/>
          <p:cNvSpPr/>
          <p:nvPr/>
        </p:nvSpPr>
        <p:spPr>
          <a:xfrm rot="5400000">
            <a:off x="1396678" y="1816002"/>
            <a:ext cx="1041000" cy="111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4" name="Google Shape;1184;p22"/>
          <p:cNvGrpSpPr/>
          <p:nvPr/>
        </p:nvGrpSpPr>
        <p:grpSpPr>
          <a:xfrm>
            <a:off x="1562712" y="2046458"/>
            <a:ext cx="707405" cy="527714"/>
            <a:chOff x="7918997" y="3714687"/>
            <a:chExt cx="392110" cy="280207"/>
          </a:xfrm>
        </p:grpSpPr>
        <p:sp>
          <p:nvSpPr>
            <p:cNvPr id="1185" name="Google Shape;1185;p22"/>
            <p:cNvSpPr/>
            <p:nvPr/>
          </p:nvSpPr>
          <p:spPr>
            <a:xfrm>
              <a:off x="7918997" y="3781246"/>
              <a:ext cx="309675" cy="213648"/>
            </a:xfrm>
            <a:custGeom>
              <a:rect b="b" l="l" r="r" t="t"/>
              <a:pathLst>
                <a:path extrusionOk="0" h="6728" w="9752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8080439" y="3862920"/>
              <a:ext cx="68083" cy="68083"/>
            </a:xfrm>
            <a:custGeom>
              <a:rect b="b" l="l" r="r" t="t"/>
              <a:pathLst>
                <a:path extrusionOk="0" h="2144" w="2144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2"/>
            <p:cNvSpPr/>
            <p:nvPr/>
          </p:nvSpPr>
          <p:spPr>
            <a:xfrm>
              <a:off x="8000290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2"/>
            <p:cNvSpPr/>
            <p:nvPr/>
          </p:nvSpPr>
          <p:spPr>
            <a:xfrm>
              <a:off x="8006323" y="3714687"/>
              <a:ext cx="304784" cy="277920"/>
            </a:xfrm>
            <a:custGeom>
              <a:rect b="b" l="l" r="r" t="t"/>
              <a:pathLst>
                <a:path extrusionOk="0" h="8752" w="9598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2"/>
            <p:cNvSpPr/>
            <p:nvPr/>
          </p:nvSpPr>
          <p:spPr>
            <a:xfrm>
              <a:off x="8183643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0" name="Google Shape;1190;p22"/>
          <p:cNvSpPr/>
          <p:nvPr/>
        </p:nvSpPr>
        <p:spPr>
          <a:xfrm rot="5400000">
            <a:off x="3787828" y="1801590"/>
            <a:ext cx="1041000" cy="111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1" name="Google Shape;1191;p22"/>
          <p:cNvGrpSpPr/>
          <p:nvPr/>
        </p:nvGrpSpPr>
        <p:grpSpPr>
          <a:xfrm>
            <a:off x="3992560" y="2050614"/>
            <a:ext cx="707411" cy="613766"/>
            <a:chOff x="4697389" y="2036338"/>
            <a:chExt cx="354752" cy="281984"/>
          </a:xfrm>
        </p:grpSpPr>
        <p:sp>
          <p:nvSpPr>
            <p:cNvPr id="1192" name="Google Shape;1192;p22"/>
            <p:cNvSpPr/>
            <p:nvPr/>
          </p:nvSpPr>
          <p:spPr>
            <a:xfrm>
              <a:off x="4697389" y="2036338"/>
              <a:ext cx="354752" cy="281984"/>
            </a:xfrm>
            <a:custGeom>
              <a:rect b="b" l="l" r="r" t="t"/>
              <a:pathLst>
                <a:path extrusionOk="0" h="8812" w="11086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2"/>
            <p:cNvSpPr/>
            <p:nvPr/>
          </p:nvSpPr>
          <p:spPr>
            <a:xfrm>
              <a:off x="4747693" y="2113682"/>
              <a:ext cx="10688" cy="10688"/>
            </a:xfrm>
            <a:custGeom>
              <a:rect b="b" l="l" r="r" t="t"/>
              <a:pathLst>
                <a:path extrusionOk="0" h="33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4" name="Google Shape;1194;p22"/>
          <p:cNvSpPr/>
          <p:nvPr/>
        </p:nvSpPr>
        <p:spPr>
          <a:xfrm rot="5400000">
            <a:off x="7806565" y="1760937"/>
            <a:ext cx="1041000" cy="111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22"/>
          <p:cNvSpPr/>
          <p:nvPr/>
        </p:nvSpPr>
        <p:spPr>
          <a:xfrm rot="5400000">
            <a:off x="5993190" y="1754402"/>
            <a:ext cx="1041000" cy="111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6" name="Google Shape;1196;p22"/>
          <p:cNvGrpSpPr/>
          <p:nvPr/>
        </p:nvGrpSpPr>
        <p:grpSpPr>
          <a:xfrm>
            <a:off x="6238290" y="1969201"/>
            <a:ext cx="550787" cy="682209"/>
            <a:chOff x="7613518" y="1501354"/>
            <a:chExt cx="264433" cy="353074"/>
          </a:xfrm>
        </p:grpSpPr>
        <p:sp>
          <p:nvSpPr>
            <p:cNvPr id="1197" name="Google Shape;1197;p22"/>
            <p:cNvSpPr/>
            <p:nvPr/>
          </p:nvSpPr>
          <p:spPr>
            <a:xfrm>
              <a:off x="770706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2"/>
            <p:cNvSpPr/>
            <p:nvPr/>
          </p:nvSpPr>
          <p:spPr>
            <a:xfrm>
              <a:off x="777343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2"/>
            <p:cNvSpPr/>
            <p:nvPr/>
          </p:nvSpPr>
          <p:spPr>
            <a:xfrm>
              <a:off x="7613518" y="1501354"/>
              <a:ext cx="264433" cy="353074"/>
            </a:xfrm>
            <a:custGeom>
              <a:rect b="b" l="l" r="r" t="t"/>
              <a:pathLst>
                <a:path extrusionOk="0" h="11145" w="8347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2"/>
            <p:cNvSpPr/>
            <p:nvPr/>
          </p:nvSpPr>
          <p:spPr>
            <a:xfrm>
              <a:off x="770177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2"/>
            <p:cNvSpPr/>
            <p:nvPr/>
          </p:nvSpPr>
          <p:spPr>
            <a:xfrm>
              <a:off x="776814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2"/>
            <p:cNvSpPr/>
            <p:nvPr/>
          </p:nvSpPr>
          <p:spPr>
            <a:xfrm>
              <a:off x="7715337" y="1659025"/>
              <a:ext cx="60382" cy="32820"/>
            </a:xfrm>
            <a:custGeom>
              <a:rect b="b" l="l" r="r" t="t"/>
              <a:pathLst>
                <a:path extrusionOk="0" h="1036" w="1906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3" name="Google Shape;1203;p22"/>
          <p:cNvGrpSpPr/>
          <p:nvPr/>
        </p:nvGrpSpPr>
        <p:grpSpPr>
          <a:xfrm>
            <a:off x="7982288" y="2020817"/>
            <a:ext cx="707410" cy="682209"/>
            <a:chOff x="6675256" y="1516169"/>
            <a:chExt cx="327823" cy="357009"/>
          </a:xfrm>
        </p:grpSpPr>
        <p:sp>
          <p:nvSpPr>
            <p:cNvPr id="1204" name="Google Shape;1204;p22"/>
            <p:cNvSpPr/>
            <p:nvPr/>
          </p:nvSpPr>
          <p:spPr>
            <a:xfrm>
              <a:off x="6675256" y="1516169"/>
              <a:ext cx="111078" cy="188737"/>
            </a:xfrm>
            <a:custGeom>
              <a:rect b="b" l="l" r="r" t="t"/>
              <a:pathLst>
                <a:path extrusionOk="0" h="5930" w="349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2"/>
            <p:cNvSpPr/>
            <p:nvPr/>
          </p:nvSpPr>
          <p:spPr>
            <a:xfrm>
              <a:off x="6696103" y="1679507"/>
              <a:ext cx="10630" cy="26162"/>
            </a:xfrm>
            <a:custGeom>
              <a:rect b="b" l="l" r="r" t="t"/>
              <a:pathLst>
                <a:path extrusionOk="0" h="822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2"/>
            <p:cNvSpPr/>
            <p:nvPr/>
          </p:nvSpPr>
          <p:spPr>
            <a:xfrm>
              <a:off x="6752183" y="1679507"/>
              <a:ext cx="10280" cy="26162"/>
            </a:xfrm>
            <a:custGeom>
              <a:rect b="b" l="l" r="r" t="t"/>
              <a:pathLst>
                <a:path extrusionOk="0" h="822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2"/>
            <p:cNvSpPr/>
            <p:nvPr/>
          </p:nvSpPr>
          <p:spPr>
            <a:xfrm>
              <a:off x="6919310" y="1734060"/>
              <a:ext cx="45131" cy="15946"/>
            </a:xfrm>
            <a:custGeom>
              <a:rect b="b" l="l" r="r" t="t"/>
              <a:pathLst>
                <a:path extrusionOk="0" h="501" w="1418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2"/>
            <p:cNvSpPr/>
            <p:nvPr/>
          </p:nvSpPr>
          <p:spPr>
            <a:xfrm>
              <a:off x="6879907" y="1706020"/>
              <a:ext cx="123172" cy="167158"/>
            </a:xfrm>
            <a:custGeom>
              <a:rect b="b" l="l" r="r" t="t"/>
              <a:pathLst>
                <a:path extrusionOk="0" h="5252" w="387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6902632" y="1840173"/>
              <a:ext cx="10630" cy="32623"/>
            </a:xfrm>
            <a:custGeom>
              <a:rect b="b" l="l" r="r" t="t"/>
              <a:pathLst>
                <a:path extrusionOk="0" h="1025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2"/>
            <p:cNvSpPr/>
            <p:nvPr/>
          </p:nvSpPr>
          <p:spPr>
            <a:xfrm>
              <a:off x="6970075" y="1840173"/>
              <a:ext cx="10280" cy="32623"/>
            </a:xfrm>
            <a:custGeom>
              <a:rect b="b" l="l" r="r" t="t"/>
              <a:pathLst>
                <a:path extrusionOk="0" h="1025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2"/>
            <p:cNvSpPr/>
            <p:nvPr/>
          </p:nvSpPr>
          <p:spPr>
            <a:xfrm>
              <a:off x="6772267" y="1594241"/>
              <a:ext cx="182690" cy="100830"/>
            </a:xfrm>
            <a:custGeom>
              <a:rect b="b" l="l" r="r" t="t"/>
              <a:pathLst>
                <a:path extrusionOk="0" h="3168" w="574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6716950" y="1716268"/>
              <a:ext cx="181926" cy="100448"/>
            </a:xfrm>
            <a:custGeom>
              <a:rect b="b" l="l" r="r" t="t"/>
              <a:pathLst>
                <a:path extrusionOk="0" h="3156" w="5716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3"/>
          <p:cNvSpPr/>
          <p:nvPr/>
        </p:nvSpPr>
        <p:spPr>
          <a:xfrm>
            <a:off x="860725" y="1411750"/>
            <a:ext cx="10007100" cy="192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3"/>
          <p:cNvSpPr txBox="1"/>
          <p:nvPr>
            <p:ph type="title"/>
          </p:nvPr>
        </p:nvSpPr>
        <p:spPr>
          <a:xfrm>
            <a:off x="1191875" y="350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A Two Pronged Approach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219" name="Google Shape;1219;p23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220" name="Google Shape;1220;p23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23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223" name="Google Shape;1223;p23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4"/>
          <p:cNvSpPr/>
          <p:nvPr/>
        </p:nvSpPr>
        <p:spPr>
          <a:xfrm>
            <a:off x="860725" y="1411750"/>
            <a:ext cx="10007100" cy="192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24"/>
          <p:cNvSpPr txBox="1"/>
          <p:nvPr>
            <p:ph idx="4" type="subTitle"/>
          </p:nvPr>
        </p:nvSpPr>
        <p:spPr>
          <a:xfrm>
            <a:off x="1382111" y="3820456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Your Current Customer Database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31" name="Google Shape;1231;p24"/>
          <p:cNvSpPr txBox="1"/>
          <p:nvPr>
            <p:ph type="title"/>
          </p:nvPr>
        </p:nvSpPr>
        <p:spPr>
          <a:xfrm>
            <a:off x="1191875" y="350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A Two Pronged Approach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232" name="Google Shape;1232;p24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233" name="Google Shape;1233;p24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5" name="Google Shape;1235;p24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236" name="Google Shape;1236;p24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8" name="Google Shape;1238;p24"/>
          <p:cNvSpPr/>
          <p:nvPr/>
        </p:nvSpPr>
        <p:spPr>
          <a:xfrm rot="5400000">
            <a:off x="1681948" y="1430249"/>
            <a:ext cx="1701600" cy="190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9" name="Google Shape;1239;p24"/>
          <p:cNvGrpSpPr/>
          <p:nvPr/>
        </p:nvGrpSpPr>
        <p:grpSpPr>
          <a:xfrm>
            <a:off x="1951879" y="1763288"/>
            <a:ext cx="1123316" cy="1185849"/>
            <a:chOff x="1819576" y="1511679"/>
            <a:chExt cx="352103" cy="352103"/>
          </a:xfrm>
        </p:grpSpPr>
        <p:sp>
          <p:nvSpPr>
            <p:cNvPr id="1240" name="Google Shape;1240;p24"/>
            <p:cNvSpPr/>
            <p:nvPr/>
          </p:nvSpPr>
          <p:spPr>
            <a:xfrm>
              <a:off x="1819576" y="1511679"/>
              <a:ext cx="352103" cy="352103"/>
            </a:xfrm>
            <a:custGeom>
              <a:rect b="b" l="l" r="r" t="t"/>
              <a:pathLst>
                <a:path extrusionOk="0" h="11062" w="11062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1885146" y="1578204"/>
              <a:ext cx="182322" cy="180603"/>
            </a:xfrm>
            <a:custGeom>
              <a:rect b="b" l="l" r="r" t="t"/>
              <a:pathLst>
                <a:path extrusionOk="0" h="5674" w="5728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1923820" y="1610193"/>
              <a:ext cx="183054" cy="186874"/>
            </a:xfrm>
            <a:custGeom>
              <a:rect b="b" l="l" r="r" t="t"/>
              <a:pathLst>
                <a:path extrusionOk="0" h="5871" w="5751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1974207" y="1638617"/>
              <a:ext cx="43989" cy="15597"/>
            </a:xfrm>
            <a:custGeom>
              <a:rect b="b" l="l" r="r" t="t"/>
              <a:pathLst>
                <a:path extrusionOk="0" h="490" w="1382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5"/>
          <p:cNvSpPr/>
          <p:nvPr/>
        </p:nvSpPr>
        <p:spPr>
          <a:xfrm>
            <a:off x="860725" y="1411750"/>
            <a:ext cx="10007100" cy="192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25"/>
          <p:cNvSpPr txBox="1"/>
          <p:nvPr>
            <p:ph idx="4" type="subTitle"/>
          </p:nvPr>
        </p:nvSpPr>
        <p:spPr>
          <a:xfrm>
            <a:off x="1382111" y="3820456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Your Current Customer Database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50" name="Google Shape;1250;p25"/>
          <p:cNvSpPr txBox="1"/>
          <p:nvPr>
            <p:ph type="title"/>
          </p:nvPr>
        </p:nvSpPr>
        <p:spPr>
          <a:xfrm>
            <a:off x="1191875" y="350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A Two Pronged Approach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251" name="Google Shape;1251;p25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252" name="Google Shape;1252;p25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25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255" name="Google Shape;1255;p25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7" name="Google Shape;1257;p25"/>
          <p:cNvSpPr/>
          <p:nvPr/>
        </p:nvSpPr>
        <p:spPr>
          <a:xfrm rot="5400000">
            <a:off x="1681948" y="1430249"/>
            <a:ext cx="1701600" cy="190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8" name="Google Shape;1258;p25"/>
          <p:cNvGrpSpPr/>
          <p:nvPr/>
        </p:nvGrpSpPr>
        <p:grpSpPr>
          <a:xfrm>
            <a:off x="1951879" y="1763288"/>
            <a:ext cx="1123316" cy="1185849"/>
            <a:chOff x="1819576" y="1511679"/>
            <a:chExt cx="352103" cy="352103"/>
          </a:xfrm>
        </p:grpSpPr>
        <p:sp>
          <p:nvSpPr>
            <p:cNvPr id="1259" name="Google Shape;1259;p25"/>
            <p:cNvSpPr/>
            <p:nvPr/>
          </p:nvSpPr>
          <p:spPr>
            <a:xfrm>
              <a:off x="1819576" y="1511679"/>
              <a:ext cx="352103" cy="352103"/>
            </a:xfrm>
            <a:custGeom>
              <a:rect b="b" l="l" r="r" t="t"/>
              <a:pathLst>
                <a:path extrusionOk="0" h="11062" w="11062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1885146" y="1578204"/>
              <a:ext cx="182322" cy="180603"/>
            </a:xfrm>
            <a:custGeom>
              <a:rect b="b" l="l" r="r" t="t"/>
              <a:pathLst>
                <a:path extrusionOk="0" h="5674" w="5728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1923820" y="1610193"/>
              <a:ext cx="183054" cy="186874"/>
            </a:xfrm>
            <a:custGeom>
              <a:rect b="b" l="l" r="r" t="t"/>
              <a:pathLst>
                <a:path extrusionOk="0" h="5871" w="5751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1974207" y="1638617"/>
              <a:ext cx="43989" cy="15597"/>
            </a:xfrm>
            <a:custGeom>
              <a:rect b="b" l="l" r="r" t="t"/>
              <a:pathLst>
                <a:path extrusionOk="0" h="490" w="1382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3" name="Google Shape;1263;p25"/>
          <p:cNvSpPr txBox="1"/>
          <p:nvPr>
            <p:ph idx="4" type="subTitle"/>
          </p:nvPr>
        </p:nvSpPr>
        <p:spPr>
          <a:xfrm>
            <a:off x="4571990" y="3820450"/>
            <a:ext cx="452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Describing how your current customers are behaving. Match marketing with good fits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descr="Timeline background shape" id="1264" name="Google Shape;1264;p25"/>
          <p:cNvSpPr/>
          <p:nvPr/>
        </p:nvSpPr>
        <p:spPr>
          <a:xfrm>
            <a:off x="3571788" y="3667441"/>
            <a:ext cx="960300" cy="153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6"/>
          <p:cNvSpPr/>
          <p:nvPr/>
        </p:nvSpPr>
        <p:spPr>
          <a:xfrm>
            <a:off x="860725" y="1411750"/>
            <a:ext cx="10007100" cy="192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26"/>
          <p:cNvSpPr txBox="1"/>
          <p:nvPr>
            <p:ph idx="5" type="subTitle"/>
          </p:nvPr>
        </p:nvSpPr>
        <p:spPr>
          <a:xfrm>
            <a:off x="6322043" y="3543856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Attract New Customers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71" name="Google Shape;1271;p26"/>
          <p:cNvSpPr txBox="1"/>
          <p:nvPr>
            <p:ph idx="4" type="subTitle"/>
          </p:nvPr>
        </p:nvSpPr>
        <p:spPr>
          <a:xfrm>
            <a:off x="1382111" y="3820456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Your Current Customer Database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72" name="Google Shape;1272;p26"/>
          <p:cNvSpPr txBox="1"/>
          <p:nvPr>
            <p:ph type="title"/>
          </p:nvPr>
        </p:nvSpPr>
        <p:spPr>
          <a:xfrm>
            <a:off x="1191875" y="350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A Two Pronged Approach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273" name="Google Shape;1273;p26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274" name="Google Shape;1274;p26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26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277" name="Google Shape;1277;p26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9" name="Google Shape;1279;p26"/>
          <p:cNvSpPr/>
          <p:nvPr/>
        </p:nvSpPr>
        <p:spPr>
          <a:xfrm rot="5400000">
            <a:off x="1681948" y="1430249"/>
            <a:ext cx="1701600" cy="190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0" name="Google Shape;1280;p26"/>
          <p:cNvGrpSpPr/>
          <p:nvPr/>
        </p:nvGrpSpPr>
        <p:grpSpPr>
          <a:xfrm>
            <a:off x="1951879" y="1763288"/>
            <a:ext cx="1123316" cy="1185849"/>
            <a:chOff x="1819576" y="1511679"/>
            <a:chExt cx="352103" cy="352103"/>
          </a:xfrm>
        </p:grpSpPr>
        <p:sp>
          <p:nvSpPr>
            <p:cNvPr id="1281" name="Google Shape;1281;p26"/>
            <p:cNvSpPr/>
            <p:nvPr/>
          </p:nvSpPr>
          <p:spPr>
            <a:xfrm>
              <a:off x="1819576" y="1511679"/>
              <a:ext cx="352103" cy="352103"/>
            </a:xfrm>
            <a:custGeom>
              <a:rect b="b" l="l" r="r" t="t"/>
              <a:pathLst>
                <a:path extrusionOk="0" h="11062" w="11062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1885146" y="1578204"/>
              <a:ext cx="182322" cy="180603"/>
            </a:xfrm>
            <a:custGeom>
              <a:rect b="b" l="l" r="r" t="t"/>
              <a:pathLst>
                <a:path extrusionOk="0" h="5674" w="5728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1923820" y="1610193"/>
              <a:ext cx="183054" cy="186874"/>
            </a:xfrm>
            <a:custGeom>
              <a:rect b="b" l="l" r="r" t="t"/>
              <a:pathLst>
                <a:path extrusionOk="0" h="5871" w="5751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1974207" y="1638617"/>
              <a:ext cx="43989" cy="15597"/>
            </a:xfrm>
            <a:custGeom>
              <a:rect b="b" l="l" r="r" t="t"/>
              <a:pathLst>
                <a:path extrusionOk="0" h="490" w="1382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5" name="Google Shape;1285;p26"/>
          <p:cNvSpPr/>
          <p:nvPr/>
        </p:nvSpPr>
        <p:spPr>
          <a:xfrm rot="5400000">
            <a:off x="6621898" y="1404911"/>
            <a:ext cx="1701600" cy="190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6" name="Google Shape;1286;p26"/>
          <p:cNvGrpSpPr/>
          <p:nvPr/>
        </p:nvGrpSpPr>
        <p:grpSpPr>
          <a:xfrm>
            <a:off x="6915207" y="1732792"/>
            <a:ext cx="1169864" cy="1185808"/>
            <a:chOff x="4195399" y="1970604"/>
            <a:chExt cx="344879" cy="343573"/>
          </a:xfrm>
        </p:grpSpPr>
        <p:sp>
          <p:nvSpPr>
            <p:cNvPr id="1287" name="Google Shape;1287;p26"/>
            <p:cNvSpPr/>
            <p:nvPr/>
          </p:nvSpPr>
          <p:spPr>
            <a:xfrm>
              <a:off x="4195399" y="1970604"/>
              <a:ext cx="344878" cy="343573"/>
            </a:xfrm>
            <a:custGeom>
              <a:rect b="b" l="l" r="r" t="t"/>
              <a:pathLst>
                <a:path extrusionOk="0" h="10794" w="10835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6"/>
            <p:cNvSpPr/>
            <p:nvPr/>
          </p:nvSpPr>
          <p:spPr>
            <a:xfrm>
              <a:off x="4311356" y="1993458"/>
              <a:ext cx="206959" cy="197378"/>
            </a:xfrm>
            <a:custGeom>
              <a:rect b="b" l="l" r="r" t="t"/>
              <a:pathLst>
                <a:path extrusionOk="0" h="6201" w="6502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4372374" y="2030476"/>
              <a:ext cx="94026" cy="114493"/>
            </a:xfrm>
            <a:custGeom>
              <a:rect b="b" l="l" r="r" t="t"/>
              <a:pathLst>
                <a:path extrusionOk="0" h="3597" w="2954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4426167" y="2098561"/>
              <a:ext cx="114111" cy="113474"/>
            </a:xfrm>
            <a:custGeom>
              <a:rect b="b" l="l" r="r" t="t"/>
              <a:pathLst>
                <a:path extrusionOk="0" h="3565" w="3585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7"/>
          <p:cNvSpPr/>
          <p:nvPr/>
        </p:nvSpPr>
        <p:spPr>
          <a:xfrm>
            <a:off x="860725" y="1411750"/>
            <a:ext cx="10007100" cy="192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27"/>
          <p:cNvSpPr txBox="1"/>
          <p:nvPr>
            <p:ph idx="5" type="subTitle"/>
          </p:nvPr>
        </p:nvSpPr>
        <p:spPr>
          <a:xfrm>
            <a:off x="6322043" y="3543856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Attract New Customers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7" name="Google Shape;1297;p27"/>
          <p:cNvSpPr txBox="1"/>
          <p:nvPr>
            <p:ph idx="4" type="subTitle"/>
          </p:nvPr>
        </p:nvSpPr>
        <p:spPr>
          <a:xfrm>
            <a:off x="1382111" y="3820456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Your Current Customer Database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8" name="Google Shape;1298;p27"/>
          <p:cNvSpPr txBox="1"/>
          <p:nvPr>
            <p:ph type="title"/>
          </p:nvPr>
        </p:nvSpPr>
        <p:spPr>
          <a:xfrm>
            <a:off x="1191875" y="350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A Two Pronged Approach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299" name="Google Shape;1299;p27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300" name="Google Shape;1300;p27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2" name="Google Shape;1302;p27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303" name="Google Shape;1303;p27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5" name="Google Shape;1305;p27"/>
          <p:cNvSpPr/>
          <p:nvPr/>
        </p:nvSpPr>
        <p:spPr>
          <a:xfrm rot="5400000">
            <a:off x="1681948" y="1430249"/>
            <a:ext cx="1701600" cy="190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6" name="Google Shape;1306;p27"/>
          <p:cNvGrpSpPr/>
          <p:nvPr/>
        </p:nvGrpSpPr>
        <p:grpSpPr>
          <a:xfrm>
            <a:off x="1951879" y="1763288"/>
            <a:ext cx="1123316" cy="1185849"/>
            <a:chOff x="1819576" y="1511679"/>
            <a:chExt cx="352103" cy="352103"/>
          </a:xfrm>
        </p:grpSpPr>
        <p:sp>
          <p:nvSpPr>
            <p:cNvPr id="1307" name="Google Shape;1307;p27"/>
            <p:cNvSpPr/>
            <p:nvPr/>
          </p:nvSpPr>
          <p:spPr>
            <a:xfrm>
              <a:off x="1819576" y="1511679"/>
              <a:ext cx="352103" cy="352103"/>
            </a:xfrm>
            <a:custGeom>
              <a:rect b="b" l="l" r="r" t="t"/>
              <a:pathLst>
                <a:path extrusionOk="0" h="11062" w="11062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1885146" y="1578204"/>
              <a:ext cx="182322" cy="180603"/>
            </a:xfrm>
            <a:custGeom>
              <a:rect b="b" l="l" r="r" t="t"/>
              <a:pathLst>
                <a:path extrusionOk="0" h="5674" w="5728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1923820" y="1610193"/>
              <a:ext cx="183054" cy="186874"/>
            </a:xfrm>
            <a:custGeom>
              <a:rect b="b" l="l" r="r" t="t"/>
              <a:pathLst>
                <a:path extrusionOk="0" h="5871" w="5751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7"/>
            <p:cNvSpPr/>
            <p:nvPr/>
          </p:nvSpPr>
          <p:spPr>
            <a:xfrm>
              <a:off x="1974207" y="1638617"/>
              <a:ext cx="43989" cy="15597"/>
            </a:xfrm>
            <a:custGeom>
              <a:rect b="b" l="l" r="r" t="t"/>
              <a:pathLst>
                <a:path extrusionOk="0" h="490" w="1382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1" name="Google Shape;1311;p27"/>
          <p:cNvSpPr/>
          <p:nvPr/>
        </p:nvSpPr>
        <p:spPr>
          <a:xfrm rot="5400000">
            <a:off x="6621898" y="1404911"/>
            <a:ext cx="1701600" cy="190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2" name="Google Shape;1312;p27"/>
          <p:cNvGrpSpPr/>
          <p:nvPr/>
        </p:nvGrpSpPr>
        <p:grpSpPr>
          <a:xfrm>
            <a:off x="6915207" y="1732792"/>
            <a:ext cx="1169864" cy="1185808"/>
            <a:chOff x="4195399" y="1970604"/>
            <a:chExt cx="344879" cy="343573"/>
          </a:xfrm>
        </p:grpSpPr>
        <p:sp>
          <p:nvSpPr>
            <p:cNvPr id="1313" name="Google Shape;1313;p27"/>
            <p:cNvSpPr/>
            <p:nvPr/>
          </p:nvSpPr>
          <p:spPr>
            <a:xfrm>
              <a:off x="4195399" y="1970604"/>
              <a:ext cx="344878" cy="343573"/>
            </a:xfrm>
            <a:custGeom>
              <a:rect b="b" l="l" r="r" t="t"/>
              <a:pathLst>
                <a:path extrusionOk="0" h="10794" w="10835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7"/>
            <p:cNvSpPr/>
            <p:nvPr/>
          </p:nvSpPr>
          <p:spPr>
            <a:xfrm>
              <a:off x="4311356" y="1993458"/>
              <a:ext cx="206959" cy="197378"/>
            </a:xfrm>
            <a:custGeom>
              <a:rect b="b" l="l" r="r" t="t"/>
              <a:pathLst>
                <a:path extrusionOk="0" h="6201" w="6502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7"/>
            <p:cNvSpPr/>
            <p:nvPr/>
          </p:nvSpPr>
          <p:spPr>
            <a:xfrm>
              <a:off x="4372374" y="2030476"/>
              <a:ext cx="94026" cy="114493"/>
            </a:xfrm>
            <a:custGeom>
              <a:rect b="b" l="l" r="r" t="t"/>
              <a:pathLst>
                <a:path extrusionOk="0" h="3597" w="2954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4426167" y="2098561"/>
              <a:ext cx="114111" cy="113474"/>
            </a:xfrm>
            <a:custGeom>
              <a:rect b="b" l="l" r="r" t="t"/>
              <a:pathLst>
                <a:path extrusionOk="0" h="3565" w="3585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p27"/>
          <p:cNvSpPr txBox="1"/>
          <p:nvPr>
            <p:ph idx="4" type="subTitle"/>
          </p:nvPr>
        </p:nvSpPr>
        <p:spPr>
          <a:xfrm>
            <a:off x="5444965" y="3969308"/>
            <a:ext cx="452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Predict Behavior. Who do we target?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descr="Timeline background shape" id="1318" name="Google Shape;1318;p27"/>
          <p:cNvSpPr/>
          <p:nvPr/>
        </p:nvSpPr>
        <p:spPr>
          <a:xfrm>
            <a:off x="4326788" y="4219566"/>
            <a:ext cx="960300" cy="153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28"/>
          <p:cNvSpPr/>
          <p:nvPr/>
        </p:nvSpPr>
        <p:spPr>
          <a:xfrm>
            <a:off x="860725" y="1411750"/>
            <a:ext cx="10007100" cy="192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28"/>
          <p:cNvSpPr txBox="1"/>
          <p:nvPr>
            <p:ph idx="5" type="subTitle"/>
          </p:nvPr>
        </p:nvSpPr>
        <p:spPr>
          <a:xfrm>
            <a:off x="6322043" y="3543856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Attract New Customers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25" name="Google Shape;1325;p28"/>
          <p:cNvSpPr txBox="1"/>
          <p:nvPr>
            <p:ph idx="4" type="subTitle"/>
          </p:nvPr>
        </p:nvSpPr>
        <p:spPr>
          <a:xfrm>
            <a:off x="1382111" y="3820456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Your Current Customer Database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26" name="Google Shape;1326;p28"/>
          <p:cNvSpPr txBox="1"/>
          <p:nvPr>
            <p:ph type="title"/>
          </p:nvPr>
        </p:nvSpPr>
        <p:spPr>
          <a:xfrm>
            <a:off x="1191875" y="350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A Two Pronged Approach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327" name="Google Shape;1327;p28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328" name="Google Shape;1328;p28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0" name="Google Shape;1330;p28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331" name="Google Shape;1331;p28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3" name="Google Shape;1333;p28"/>
          <p:cNvSpPr/>
          <p:nvPr/>
        </p:nvSpPr>
        <p:spPr>
          <a:xfrm rot="5400000">
            <a:off x="1681948" y="1430249"/>
            <a:ext cx="1701600" cy="190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4" name="Google Shape;1334;p28"/>
          <p:cNvGrpSpPr/>
          <p:nvPr/>
        </p:nvGrpSpPr>
        <p:grpSpPr>
          <a:xfrm>
            <a:off x="1951879" y="1763288"/>
            <a:ext cx="1123316" cy="1185849"/>
            <a:chOff x="1819576" y="1511679"/>
            <a:chExt cx="352103" cy="352103"/>
          </a:xfrm>
        </p:grpSpPr>
        <p:sp>
          <p:nvSpPr>
            <p:cNvPr id="1335" name="Google Shape;1335;p28"/>
            <p:cNvSpPr/>
            <p:nvPr/>
          </p:nvSpPr>
          <p:spPr>
            <a:xfrm>
              <a:off x="1819576" y="1511679"/>
              <a:ext cx="352103" cy="352103"/>
            </a:xfrm>
            <a:custGeom>
              <a:rect b="b" l="l" r="r" t="t"/>
              <a:pathLst>
                <a:path extrusionOk="0" h="11062" w="11062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1885146" y="1578204"/>
              <a:ext cx="182322" cy="180603"/>
            </a:xfrm>
            <a:custGeom>
              <a:rect b="b" l="l" r="r" t="t"/>
              <a:pathLst>
                <a:path extrusionOk="0" h="5674" w="5728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1923820" y="1610193"/>
              <a:ext cx="183054" cy="186874"/>
            </a:xfrm>
            <a:custGeom>
              <a:rect b="b" l="l" r="r" t="t"/>
              <a:pathLst>
                <a:path extrusionOk="0" h="5871" w="5751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1974207" y="1638617"/>
              <a:ext cx="43989" cy="15597"/>
            </a:xfrm>
            <a:custGeom>
              <a:rect b="b" l="l" r="r" t="t"/>
              <a:pathLst>
                <a:path extrusionOk="0" h="490" w="1382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9" name="Google Shape;1339;p28"/>
          <p:cNvSpPr/>
          <p:nvPr/>
        </p:nvSpPr>
        <p:spPr>
          <a:xfrm rot="5400000">
            <a:off x="6621898" y="1404911"/>
            <a:ext cx="1701600" cy="190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0" name="Google Shape;1340;p28"/>
          <p:cNvGrpSpPr/>
          <p:nvPr/>
        </p:nvGrpSpPr>
        <p:grpSpPr>
          <a:xfrm>
            <a:off x="6915207" y="1732792"/>
            <a:ext cx="1169864" cy="1185808"/>
            <a:chOff x="4195399" y="1970604"/>
            <a:chExt cx="344879" cy="343573"/>
          </a:xfrm>
        </p:grpSpPr>
        <p:sp>
          <p:nvSpPr>
            <p:cNvPr id="1341" name="Google Shape;1341;p28"/>
            <p:cNvSpPr/>
            <p:nvPr/>
          </p:nvSpPr>
          <p:spPr>
            <a:xfrm>
              <a:off x="4195399" y="1970604"/>
              <a:ext cx="344878" cy="343573"/>
            </a:xfrm>
            <a:custGeom>
              <a:rect b="b" l="l" r="r" t="t"/>
              <a:pathLst>
                <a:path extrusionOk="0" h="10794" w="10835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4311356" y="1993458"/>
              <a:ext cx="206959" cy="197378"/>
            </a:xfrm>
            <a:custGeom>
              <a:rect b="b" l="l" r="r" t="t"/>
              <a:pathLst>
                <a:path extrusionOk="0" h="6201" w="6502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4372374" y="2030476"/>
              <a:ext cx="94026" cy="114493"/>
            </a:xfrm>
            <a:custGeom>
              <a:rect b="b" l="l" r="r" t="t"/>
              <a:pathLst>
                <a:path extrusionOk="0" h="3597" w="2954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4426167" y="2098561"/>
              <a:ext cx="114111" cy="113474"/>
            </a:xfrm>
            <a:custGeom>
              <a:rect b="b" l="l" r="r" t="t"/>
              <a:pathLst>
                <a:path extrusionOk="0" h="3565" w="3585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5" name="Google Shape;1345;p28"/>
          <p:cNvSpPr txBox="1"/>
          <p:nvPr>
            <p:ph idx="4" type="subTitle"/>
          </p:nvPr>
        </p:nvSpPr>
        <p:spPr>
          <a:xfrm>
            <a:off x="5444975" y="3969308"/>
            <a:ext cx="452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Predict Behavior. Who do we target?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descr="Timeline background shape" id="1346" name="Google Shape;1346;p28"/>
          <p:cNvSpPr/>
          <p:nvPr/>
        </p:nvSpPr>
        <p:spPr>
          <a:xfrm>
            <a:off x="4326799" y="4219566"/>
            <a:ext cx="960300" cy="153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7" name="Google Shape;1347;p28"/>
          <p:cNvGrpSpPr/>
          <p:nvPr/>
        </p:nvGrpSpPr>
        <p:grpSpPr>
          <a:xfrm>
            <a:off x="4156883" y="1515610"/>
            <a:ext cx="1711060" cy="1731890"/>
            <a:chOff x="4206459" y="1191441"/>
            <a:chExt cx="712556" cy="785901"/>
          </a:xfrm>
        </p:grpSpPr>
        <p:sp>
          <p:nvSpPr>
            <p:cNvPr id="1348" name="Google Shape;1348;p28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2" name="Google Shape;1352;p28"/>
            <p:cNvGrpSpPr/>
            <p:nvPr/>
          </p:nvGrpSpPr>
          <p:grpSpPr>
            <a:xfrm>
              <a:off x="4644280" y="1290523"/>
              <a:ext cx="143716" cy="29462"/>
              <a:chOff x="4644280" y="1290523"/>
              <a:chExt cx="143716" cy="29462"/>
            </a:xfrm>
          </p:grpSpPr>
          <p:sp>
            <p:nvSpPr>
              <p:cNvPr id="1353" name="Google Shape;1353;p28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28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8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8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7" name="Google Shape;1357;p28"/>
            <p:cNvGrpSpPr/>
            <p:nvPr/>
          </p:nvGrpSpPr>
          <p:grpSpPr>
            <a:xfrm>
              <a:off x="4356567" y="1191441"/>
              <a:ext cx="143691" cy="29488"/>
              <a:chOff x="4356567" y="1191441"/>
              <a:chExt cx="143691" cy="29488"/>
            </a:xfrm>
          </p:grpSpPr>
          <p:sp>
            <p:nvSpPr>
              <p:cNvPr id="1358" name="Google Shape;1358;p28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28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28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28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2" name="Google Shape;1362;p28"/>
            <p:cNvGrpSpPr/>
            <p:nvPr/>
          </p:nvGrpSpPr>
          <p:grpSpPr>
            <a:xfrm>
              <a:off x="4339009" y="1863727"/>
              <a:ext cx="143704" cy="29476"/>
              <a:chOff x="4339009" y="1863727"/>
              <a:chExt cx="143704" cy="29476"/>
            </a:xfrm>
          </p:grpSpPr>
          <p:sp>
            <p:nvSpPr>
              <p:cNvPr id="1363" name="Google Shape;1363;p28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8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28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8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7" name="Google Shape;1367;p28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368" name="Google Shape;1368;p28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2" name="Google Shape;1372;p28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6" name="Google Shape;1376;p28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377" name="Google Shape;1377;p28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1" name="Google Shape;1381;p28"/>
            <p:cNvGrpSpPr/>
            <p:nvPr/>
          </p:nvGrpSpPr>
          <p:grpSpPr>
            <a:xfrm>
              <a:off x="4771663" y="1876896"/>
              <a:ext cx="108651" cy="100446"/>
              <a:chOff x="4771663" y="1876896"/>
              <a:chExt cx="108651" cy="100446"/>
            </a:xfrm>
          </p:grpSpPr>
          <p:sp>
            <p:nvSpPr>
              <p:cNvPr id="1382" name="Google Shape;1382;p28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9"/>
          <p:cNvSpPr txBox="1"/>
          <p:nvPr>
            <p:ph type="title"/>
          </p:nvPr>
        </p:nvSpPr>
        <p:spPr>
          <a:xfrm>
            <a:off x="46675" y="1745250"/>
            <a:ext cx="403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Current Customers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391" name="Google Shape;1391;p29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392" name="Google Shape;1392;p29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9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4" name="Google Shape;1394;p29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395" name="Google Shape;1395;p29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7" name="Google Shape;1397;p29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398" name="Google Shape;1398;p29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2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0" name="Google Shape;1400;p29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"/>
          <p:cNvSpPr txBox="1"/>
          <p:nvPr>
            <p:ph type="title"/>
          </p:nvPr>
        </p:nvSpPr>
        <p:spPr>
          <a:xfrm>
            <a:off x="59350" y="212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Gourmet Haven Collects Customer Data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16" name="Google Shape;316;p3"/>
          <p:cNvGrpSpPr/>
          <p:nvPr/>
        </p:nvGrpSpPr>
        <p:grpSpPr>
          <a:xfrm>
            <a:off x="8182866" y="1025388"/>
            <a:ext cx="1249832" cy="707506"/>
            <a:chOff x="6456475" y="3575600"/>
            <a:chExt cx="976202" cy="552609"/>
          </a:xfrm>
        </p:grpSpPr>
        <p:sp>
          <p:nvSpPr>
            <p:cNvPr id="317" name="Google Shape;317;p3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3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320" name="Google Shape;320;p3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0"/>
          <p:cNvSpPr txBox="1"/>
          <p:nvPr>
            <p:ph type="title"/>
          </p:nvPr>
        </p:nvSpPr>
        <p:spPr>
          <a:xfrm>
            <a:off x="46675" y="1745250"/>
            <a:ext cx="403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Current Customers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06" name="Google Shape;1406;p30"/>
          <p:cNvSpPr txBox="1"/>
          <p:nvPr>
            <p:ph idx="1" type="subTitle"/>
          </p:nvPr>
        </p:nvSpPr>
        <p:spPr>
          <a:xfrm>
            <a:off x="4914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Recent purchases, meat/wine/gold products, in-store shopping all matter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407" name="Google Shape;1407;p30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408" name="Google Shape;1408;p30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0" name="Google Shape;1410;p30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411" name="Google Shape;1411;p30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3" name="Google Shape;1413;p30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414" name="Google Shape;1414;p30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30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1"/>
          <p:cNvSpPr txBox="1"/>
          <p:nvPr>
            <p:ph type="title"/>
          </p:nvPr>
        </p:nvSpPr>
        <p:spPr>
          <a:xfrm>
            <a:off x="46675" y="1745250"/>
            <a:ext cx="403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Current Customers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22" name="Google Shape;1422;p31"/>
          <p:cNvSpPr txBox="1"/>
          <p:nvPr>
            <p:ph idx="1" type="subTitle"/>
          </p:nvPr>
        </p:nvSpPr>
        <p:spPr>
          <a:xfrm>
            <a:off x="4914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Recent purchases, meat/wine/gold products, in-store shopping all matter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423" name="Google Shape;1423;p31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424" name="Google Shape;1424;p31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31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427" name="Google Shape;1427;p31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430" name="Google Shape;1430;p31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2" name="Google Shape;1432;p31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31"/>
          <p:cNvSpPr txBox="1"/>
          <p:nvPr>
            <p:ph idx="1" type="subTitle"/>
          </p:nvPr>
        </p:nvSpPr>
        <p:spPr>
          <a:xfrm>
            <a:off x="4544675" y="1518725"/>
            <a:ext cx="4546800" cy="298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Focus local/in-store advertising for meat and fish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2"/>
          <p:cNvSpPr txBox="1"/>
          <p:nvPr>
            <p:ph type="title"/>
          </p:nvPr>
        </p:nvSpPr>
        <p:spPr>
          <a:xfrm>
            <a:off x="46675" y="1745250"/>
            <a:ext cx="403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Current Customers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39" name="Google Shape;1439;p32"/>
          <p:cNvSpPr txBox="1"/>
          <p:nvPr>
            <p:ph idx="1" type="subTitle"/>
          </p:nvPr>
        </p:nvSpPr>
        <p:spPr>
          <a:xfrm>
            <a:off x="4914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Recent purchases, meat/wine/gold products, in-store shopping all matter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440" name="Google Shape;1440;p32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441" name="Google Shape;1441;p32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32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444" name="Google Shape;1444;p32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6" name="Google Shape;1446;p32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447" name="Google Shape;1447;p32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9" name="Google Shape;1449;p32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32"/>
          <p:cNvSpPr txBox="1"/>
          <p:nvPr>
            <p:ph idx="1" type="subTitle"/>
          </p:nvPr>
        </p:nvSpPr>
        <p:spPr>
          <a:xfrm>
            <a:off x="4544675" y="1518725"/>
            <a:ext cx="4546800" cy="298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Focus local/in-store advertising for meat and fish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Send targeted marketing to customers who spend a lot on Gold Products. We suggest some type of in-store rewards program or special access to VIP events/tastings.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33"/>
          <p:cNvSpPr txBox="1"/>
          <p:nvPr>
            <p:ph type="title"/>
          </p:nvPr>
        </p:nvSpPr>
        <p:spPr>
          <a:xfrm>
            <a:off x="46675" y="1745250"/>
            <a:ext cx="403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Current Customers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56" name="Google Shape;1456;p33"/>
          <p:cNvSpPr txBox="1"/>
          <p:nvPr>
            <p:ph idx="1" type="subTitle"/>
          </p:nvPr>
        </p:nvSpPr>
        <p:spPr>
          <a:xfrm>
            <a:off x="4914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Recent purchases, meat/wine/gold products, in-store shopping all matter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457" name="Google Shape;1457;p33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458" name="Google Shape;1458;p33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0" name="Google Shape;1460;p33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461" name="Google Shape;1461;p33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3" name="Google Shape;1463;p33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464" name="Google Shape;1464;p33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33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33"/>
          <p:cNvSpPr txBox="1"/>
          <p:nvPr>
            <p:ph idx="1" type="subTitle"/>
          </p:nvPr>
        </p:nvSpPr>
        <p:spPr>
          <a:xfrm>
            <a:off x="4544675" y="1518725"/>
            <a:ext cx="4546800" cy="298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Focus local/in-store advertising for meat and fish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Send targeted marketing to customers who spend a lot on Gold Products. We suggest some type of in-store rewards program or special access to VIP events/tastings.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Offer frequent-buyer deals/discounts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34"/>
          <p:cNvSpPr txBox="1"/>
          <p:nvPr>
            <p:ph type="title"/>
          </p:nvPr>
        </p:nvSpPr>
        <p:spPr>
          <a:xfrm>
            <a:off x="46675" y="1745250"/>
            <a:ext cx="403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Current Customers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73" name="Google Shape;1473;p34"/>
          <p:cNvSpPr txBox="1"/>
          <p:nvPr>
            <p:ph idx="1" type="subTitle"/>
          </p:nvPr>
        </p:nvSpPr>
        <p:spPr>
          <a:xfrm>
            <a:off x="4914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Recent purchases, meat/wine/gold products, in-store shopping all matter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474" name="Google Shape;1474;p34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475" name="Google Shape;1475;p34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7" name="Google Shape;1477;p34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478" name="Google Shape;1478;p34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0" name="Google Shape;1480;p34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481" name="Google Shape;1481;p34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3" name="Google Shape;1483;p34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34"/>
          <p:cNvSpPr txBox="1"/>
          <p:nvPr>
            <p:ph idx="1" type="subTitle"/>
          </p:nvPr>
        </p:nvSpPr>
        <p:spPr>
          <a:xfrm>
            <a:off x="4544675" y="1518725"/>
            <a:ext cx="4546800" cy="298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Focus local/in-store advertising for meat and fish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Send targeted marketing to customers who spend a lot on Gold Products. We suggest some type of in-store rewards program or special access to VIP events/tastings.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Offer frequent-buyer deals/discounts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Offer start up deals and high levels of brand familiarization to newly added customers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35"/>
          <p:cNvSpPr txBox="1"/>
          <p:nvPr>
            <p:ph type="title"/>
          </p:nvPr>
        </p:nvSpPr>
        <p:spPr>
          <a:xfrm>
            <a:off x="46675" y="1745250"/>
            <a:ext cx="403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Current Customers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0" name="Google Shape;1490;p35"/>
          <p:cNvSpPr txBox="1"/>
          <p:nvPr>
            <p:ph idx="1" type="subTitle"/>
          </p:nvPr>
        </p:nvSpPr>
        <p:spPr>
          <a:xfrm>
            <a:off x="4914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Recent purchases, meat/wine/gold products, in-store shopping all matter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491" name="Google Shape;1491;p35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492" name="Google Shape;1492;p35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4" name="Google Shape;1494;p35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495" name="Google Shape;1495;p35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7" name="Google Shape;1497;p35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498" name="Google Shape;1498;p35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0" name="Google Shape;1500;p35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35"/>
          <p:cNvSpPr txBox="1"/>
          <p:nvPr>
            <p:ph idx="1" type="subTitle"/>
          </p:nvPr>
        </p:nvSpPr>
        <p:spPr>
          <a:xfrm>
            <a:off x="4544675" y="1518725"/>
            <a:ext cx="4546800" cy="298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Focus local/in-store advertising for meat and fish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Send targeted marketing to customers who spend a lot on Gold Products. We suggest some type of in-store rewards program or special access to VIP events/tastings.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Offer frequent-buyer deals/discounts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Offer start up deals and high levels of brand familiarization to newly added customers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Offer a loyalty program to customers at the 10 month mark 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36"/>
          <p:cNvSpPr txBox="1"/>
          <p:nvPr>
            <p:ph type="title"/>
          </p:nvPr>
        </p:nvSpPr>
        <p:spPr>
          <a:xfrm>
            <a:off x="1526475" y="919479"/>
            <a:ext cx="63903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Retain frequent high-spenders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4800"/>
              <a:buNone/>
            </a:pPr>
            <a:r>
              <a:t/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507" name="Google Shape;1507;p36"/>
          <p:cNvGrpSpPr/>
          <p:nvPr/>
        </p:nvGrpSpPr>
        <p:grpSpPr>
          <a:xfrm flipH="1" rot="10800000">
            <a:off x="7317370" y="3471397"/>
            <a:ext cx="4357122" cy="707497"/>
            <a:chOff x="6456475" y="3575600"/>
            <a:chExt cx="3403204" cy="552603"/>
          </a:xfrm>
        </p:grpSpPr>
        <p:sp>
          <p:nvSpPr>
            <p:cNvPr id="1508" name="Google Shape;1508;p36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36"/>
          <p:cNvGrpSpPr/>
          <p:nvPr/>
        </p:nvGrpSpPr>
        <p:grpSpPr>
          <a:xfrm flipH="1" rot="10800000">
            <a:off x="6768350" y="4178910"/>
            <a:ext cx="5455165" cy="875381"/>
            <a:chOff x="6456469" y="3575596"/>
            <a:chExt cx="3443700" cy="552604"/>
          </a:xfrm>
        </p:grpSpPr>
        <p:sp>
          <p:nvSpPr>
            <p:cNvPr id="1511" name="Google Shape;1511;p36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3" name="Google Shape;1513;p36"/>
          <p:cNvGrpSpPr/>
          <p:nvPr/>
        </p:nvGrpSpPr>
        <p:grpSpPr>
          <a:xfrm flipH="1" rot="10800000">
            <a:off x="8008283" y="2763900"/>
            <a:ext cx="3759089" cy="707494"/>
            <a:chOff x="6456475" y="3575600"/>
            <a:chExt cx="2936100" cy="552600"/>
          </a:xfrm>
        </p:grpSpPr>
        <p:sp>
          <p:nvSpPr>
            <p:cNvPr id="1514" name="Google Shape;1514;p36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6" name="Google Shape;1516;p36"/>
          <p:cNvGrpSpPr/>
          <p:nvPr/>
        </p:nvGrpSpPr>
        <p:grpSpPr>
          <a:xfrm flipH="1">
            <a:off x="-2889721" y="1008651"/>
            <a:ext cx="4357122" cy="707497"/>
            <a:chOff x="6456475" y="3575600"/>
            <a:chExt cx="3403204" cy="552603"/>
          </a:xfrm>
        </p:grpSpPr>
        <p:sp>
          <p:nvSpPr>
            <p:cNvPr id="1517" name="Google Shape;1517;p36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9" name="Google Shape;1519;p36"/>
          <p:cNvGrpSpPr/>
          <p:nvPr/>
        </p:nvGrpSpPr>
        <p:grpSpPr>
          <a:xfrm flipH="1">
            <a:off x="-3192644" y="133279"/>
            <a:ext cx="5455165" cy="875381"/>
            <a:chOff x="6456469" y="3575596"/>
            <a:chExt cx="3443700" cy="552604"/>
          </a:xfrm>
        </p:grpSpPr>
        <p:sp>
          <p:nvSpPr>
            <p:cNvPr id="1520" name="Google Shape;1520;p36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2" name="Google Shape;1522;p36"/>
          <p:cNvGrpSpPr/>
          <p:nvPr/>
        </p:nvGrpSpPr>
        <p:grpSpPr>
          <a:xfrm flipH="1" rot="-2700000">
            <a:off x="7779847" y="-53351"/>
            <a:ext cx="1045765" cy="1045615"/>
            <a:chOff x="3741950" y="353925"/>
            <a:chExt cx="1045775" cy="1045625"/>
          </a:xfrm>
        </p:grpSpPr>
        <p:sp>
          <p:nvSpPr>
            <p:cNvPr id="1523" name="Google Shape;1523;p36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6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7"/>
          <p:cNvSpPr txBox="1"/>
          <p:nvPr>
            <p:ph type="title"/>
          </p:nvPr>
        </p:nvSpPr>
        <p:spPr>
          <a:xfrm>
            <a:off x="1526475" y="919479"/>
            <a:ext cx="63903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Retain frequent high-spenders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Keep them coming into brick and mortar stores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4800"/>
              <a:buNone/>
            </a:pPr>
            <a:r>
              <a:t/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531" name="Google Shape;1531;p37"/>
          <p:cNvGrpSpPr/>
          <p:nvPr/>
        </p:nvGrpSpPr>
        <p:grpSpPr>
          <a:xfrm flipH="1" rot="10800000">
            <a:off x="7317370" y="3471397"/>
            <a:ext cx="4357122" cy="707497"/>
            <a:chOff x="6456475" y="3575600"/>
            <a:chExt cx="3403204" cy="552603"/>
          </a:xfrm>
        </p:grpSpPr>
        <p:sp>
          <p:nvSpPr>
            <p:cNvPr id="1532" name="Google Shape;1532;p3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4" name="Google Shape;1534;p37"/>
          <p:cNvGrpSpPr/>
          <p:nvPr/>
        </p:nvGrpSpPr>
        <p:grpSpPr>
          <a:xfrm flipH="1" rot="10800000">
            <a:off x="6768350" y="4178910"/>
            <a:ext cx="5455165" cy="875381"/>
            <a:chOff x="6456469" y="3575596"/>
            <a:chExt cx="3443700" cy="552604"/>
          </a:xfrm>
        </p:grpSpPr>
        <p:sp>
          <p:nvSpPr>
            <p:cNvPr id="1535" name="Google Shape;1535;p3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7" name="Google Shape;1537;p37"/>
          <p:cNvGrpSpPr/>
          <p:nvPr/>
        </p:nvGrpSpPr>
        <p:grpSpPr>
          <a:xfrm flipH="1" rot="10800000">
            <a:off x="8008283" y="2763900"/>
            <a:ext cx="3759089" cy="707494"/>
            <a:chOff x="6456475" y="3575600"/>
            <a:chExt cx="2936100" cy="552600"/>
          </a:xfrm>
        </p:grpSpPr>
        <p:sp>
          <p:nvSpPr>
            <p:cNvPr id="1538" name="Google Shape;1538;p37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0" name="Google Shape;1540;p37"/>
          <p:cNvGrpSpPr/>
          <p:nvPr/>
        </p:nvGrpSpPr>
        <p:grpSpPr>
          <a:xfrm flipH="1">
            <a:off x="-2889721" y="1008651"/>
            <a:ext cx="4357122" cy="707497"/>
            <a:chOff x="6456475" y="3575600"/>
            <a:chExt cx="3403204" cy="552603"/>
          </a:xfrm>
        </p:grpSpPr>
        <p:sp>
          <p:nvSpPr>
            <p:cNvPr id="1541" name="Google Shape;1541;p3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3" name="Google Shape;1543;p37"/>
          <p:cNvGrpSpPr/>
          <p:nvPr/>
        </p:nvGrpSpPr>
        <p:grpSpPr>
          <a:xfrm flipH="1">
            <a:off x="-3192644" y="133279"/>
            <a:ext cx="5455165" cy="875381"/>
            <a:chOff x="6456469" y="3575596"/>
            <a:chExt cx="3443700" cy="552604"/>
          </a:xfrm>
        </p:grpSpPr>
        <p:sp>
          <p:nvSpPr>
            <p:cNvPr id="1544" name="Google Shape;1544;p3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6" name="Google Shape;1546;p37"/>
          <p:cNvGrpSpPr/>
          <p:nvPr/>
        </p:nvGrpSpPr>
        <p:grpSpPr>
          <a:xfrm flipH="1" rot="-2700000">
            <a:off x="7779847" y="-53351"/>
            <a:ext cx="1045765" cy="1045615"/>
            <a:chOff x="3741950" y="353925"/>
            <a:chExt cx="1045775" cy="1045625"/>
          </a:xfrm>
        </p:grpSpPr>
        <p:sp>
          <p:nvSpPr>
            <p:cNvPr id="1547" name="Google Shape;1547;p37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38"/>
          <p:cNvSpPr txBox="1"/>
          <p:nvPr>
            <p:ph type="title"/>
          </p:nvPr>
        </p:nvSpPr>
        <p:spPr>
          <a:xfrm>
            <a:off x="1526475" y="919479"/>
            <a:ext cx="63903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Retain frequent high-spenders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Keep them coming into brick and mortar stores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48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Reduce customer churn by keeping the continuously engaged with our marketplace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555" name="Google Shape;1555;p38"/>
          <p:cNvGrpSpPr/>
          <p:nvPr/>
        </p:nvGrpSpPr>
        <p:grpSpPr>
          <a:xfrm flipH="1" rot="10800000">
            <a:off x="7317370" y="3471397"/>
            <a:ext cx="4357122" cy="707497"/>
            <a:chOff x="6456475" y="3575600"/>
            <a:chExt cx="3403204" cy="552603"/>
          </a:xfrm>
        </p:grpSpPr>
        <p:sp>
          <p:nvSpPr>
            <p:cNvPr id="1556" name="Google Shape;1556;p3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8" name="Google Shape;1558;p38"/>
          <p:cNvGrpSpPr/>
          <p:nvPr/>
        </p:nvGrpSpPr>
        <p:grpSpPr>
          <a:xfrm flipH="1" rot="10800000">
            <a:off x="6768350" y="4178910"/>
            <a:ext cx="5455165" cy="875381"/>
            <a:chOff x="6456469" y="3575596"/>
            <a:chExt cx="3443700" cy="552604"/>
          </a:xfrm>
        </p:grpSpPr>
        <p:sp>
          <p:nvSpPr>
            <p:cNvPr id="1559" name="Google Shape;1559;p38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1" name="Google Shape;1561;p38"/>
          <p:cNvGrpSpPr/>
          <p:nvPr/>
        </p:nvGrpSpPr>
        <p:grpSpPr>
          <a:xfrm flipH="1" rot="10800000">
            <a:off x="8008283" y="2763900"/>
            <a:ext cx="3759089" cy="707494"/>
            <a:chOff x="6456475" y="3575600"/>
            <a:chExt cx="2936100" cy="552600"/>
          </a:xfrm>
        </p:grpSpPr>
        <p:sp>
          <p:nvSpPr>
            <p:cNvPr id="1562" name="Google Shape;1562;p38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4" name="Google Shape;1564;p38"/>
          <p:cNvGrpSpPr/>
          <p:nvPr/>
        </p:nvGrpSpPr>
        <p:grpSpPr>
          <a:xfrm flipH="1">
            <a:off x="-2889721" y="1008651"/>
            <a:ext cx="4357122" cy="707497"/>
            <a:chOff x="6456475" y="3575600"/>
            <a:chExt cx="3403204" cy="552603"/>
          </a:xfrm>
        </p:grpSpPr>
        <p:sp>
          <p:nvSpPr>
            <p:cNvPr id="1565" name="Google Shape;1565;p3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7" name="Google Shape;1567;p38"/>
          <p:cNvGrpSpPr/>
          <p:nvPr/>
        </p:nvGrpSpPr>
        <p:grpSpPr>
          <a:xfrm flipH="1">
            <a:off x="-3192644" y="133279"/>
            <a:ext cx="5455165" cy="875381"/>
            <a:chOff x="6456469" y="3575596"/>
            <a:chExt cx="3443700" cy="552604"/>
          </a:xfrm>
        </p:grpSpPr>
        <p:sp>
          <p:nvSpPr>
            <p:cNvPr id="1568" name="Google Shape;1568;p38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0" name="Google Shape;1570;p38"/>
          <p:cNvGrpSpPr/>
          <p:nvPr/>
        </p:nvGrpSpPr>
        <p:grpSpPr>
          <a:xfrm flipH="1" rot="-2700000">
            <a:off x="7779847" y="-53351"/>
            <a:ext cx="1045765" cy="1045615"/>
            <a:chOff x="3741950" y="353925"/>
            <a:chExt cx="1045775" cy="1045625"/>
          </a:xfrm>
        </p:grpSpPr>
        <p:sp>
          <p:nvSpPr>
            <p:cNvPr id="1571" name="Google Shape;1571;p38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8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8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9"/>
          <p:cNvSpPr txBox="1"/>
          <p:nvPr>
            <p:ph type="title"/>
          </p:nvPr>
        </p:nvSpPr>
        <p:spPr>
          <a:xfrm>
            <a:off x="46675" y="1745250"/>
            <a:ext cx="416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300">
                <a:latin typeface="Merriweather"/>
                <a:ea typeface="Merriweather"/>
                <a:cs typeface="Merriweather"/>
                <a:sym typeface="Merriweather"/>
              </a:rPr>
              <a:t>Attracting New Customers</a:t>
            </a:r>
            <a:endParaRPr sz="2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579" name="Google Shape;1579;p39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580" name="Google Shape;1580;p39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39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2" name="Google Shape;1582;p39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583" name="Google Shape;1583;p39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5" name="Google Shape;1585;p39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586" name="Google Shape;1586;p39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8" name="Google Shape;1588;p39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"/>
          <p:cNvSpPr txBox="1"/>
          <p:nvPr>
            <p:ph type="title"/>
          </p:nvPr>
        </p:nvSpPr>
        <p:spPr>
          <a:xfrm>
            <a:off x="59350" y="212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Gourmet Haven Collects Customer Data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7" name="Google Shape;327;p4"/>
          <p:cNvSpPr txBox="1"/>
          <p:nvPr>
            <p:ph idx="7" type="subTitle"/>
          </p:nvPr>
        </p:nvSpPr>
        <p:spPr>
          <a:xfrm>
            <a:off x="1113055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Meats/Fish</a:t>
            </a:r>
            <a:endParaRPr/>
          </a:p>
        </p:txBody>
      </p:sp>
      <p:grpSp>
        <p:nvGrpSpPr>
          <p:cNvPr id="328" name="Google Shape;328;p4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329" name="Google Shape;329;p4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4"/>
          <p:cNvGrpSpPr/>
          <p:nvPr/>
        </p:nvGrpSpPr>
        <p:grpSpPr>
          <a:xfrm>
            <a:off x="8182866" y="1025388"/>
            <a:ext cx="1249832" cy="707506"/>
            <a:chOff x="6456475" y="3575600"/>
            <a:chExt cx="976202" cy="552609"/>
          </a:xfrm>
        </p:grpSpPr>
        <p:sp>
          <p:nvSpPr>
            <p:cNvPr id="332" name="Google Shape;332;p4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4"/>
          <p:cNvSpPr/>
          <p:nvPr/>
        </p:nvSpPr>
        <p:spPr>
          <a:xfrm rot="5400000">
            <a:off x="1748455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4"/>
          <p:cNvGrpSpPr/>
          <p:nvPr/>
        </p:nvGrpSpPr>
        <p:grpSpPr>
          <a:xfrm>
            <a:off x="1840292" y="1588660"/>
            <a:ext cx="511446" cy="430026"/>
            <a:chOff x="4697389" y="2036338"/>
            <a:chExt cx="354752" cy="281984"/>
          </a:xfrm>
        </p:grpSpPr>
        <p:sp>
          <p:nvSpPr>
            <p:cNvPr id="336" name="Google Shape;336;p4"/>
            <p:cNvSpPr/>
            <p:nvPr/>
          </p:nvSpPr>
          <p:spPr>
            <a:xfrm>
              <a:off x="4697389" y="2036338"/>
              <a:ext cx="354752" cy="281984"/>
            </a:xfrm>
            <a:custGeom>
              <a:rect b="b" l="l" r="r" t="t"/>
              <a:pathLst>
                <a:path extrusionOk="0" h="8812" w="11086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4747693" y="2113682"/>
              <a:ext cx="10688" cy="10688"/>
            </a:xfrm>
            <a:custGeom>
              <a:rect b="b" l="l" r="r" t="t"/>
              <a:pathLst>
                <a:path extrusionOk="0" h="33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40"/>
          <p:cNvSpPr txBox="1"/>
          <p:nvPr>
            <p:ph type="title"/>
          </p:nvPr>
        </p:nvSpPr>
        <p:spPr>
          <a:xfrm>
            <a:off x="46675" y="1745250"/>
            <a:ext cx="416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300">
                <a:latin typeface="Merriweather"/>
                <a:ea typeface="Merriweather"/>
                <a:cs typeface="Merriweather"/>
                <a:sym typeface="Merriweather"/>
              </a:rPr>
              <a:t>Attracting New Customers</a:t>
            </a:r>
            <a:endParaRPr sz="2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4" name="Google Shape;1594;p40"/>
          <p:cNvSpPr txBox="1"/>
          <p:nvPr>
            <p:ph idx="1" type="subTitle"/>
          </p:nvPr>
        </p:nvSpPr>
        <p:spPr>
          <a:xfrm>
            <a:off x="4914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Target ads and fix the website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595" name="Google Shape;1595;p40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596" name="Google Shape;1596;p40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8" name="Google Shape;1598;p40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599" name="Google Shape;1599;p40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1" name="Google Shape;1601;p40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602" name="Google Shape;1602;p40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4" name="Google Shape;1604;p40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41"/>
          <p:cNvSpPr txBox="1"/>
          <p:nvPr>
            <p:ph type="title"/>
          </p:nvPr>
        </p:nvSpPr>
        <p:spPr>
          <a:xfrm>
            <a:off x="46675" y="1745250"/>
            <a:ext cx="416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300">
                <a:latin typeface="Merriweather"/>
                <a:ea typeface="Merriweather"/>
                <a:cs typeface="Merriweather"/>
                <a:sym typeface="Merriweather"/>
              </a:rPr>
              <a:t>Attracting New Customers</a:t>
            </a:r>
            <a:endParaRPr sz="2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10" name="Google Shape;1610;p41"/>
          <p:cNvSpPr txBox="1"/>
          <p:nvPr>
            <p:ph idx="1" type="subTitle"/>
          </p:nvPr>
        </p:nvSpPr>
        <p:spPr>
          <a:xfrm>
            <a:off x="4914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Target ads and fix the website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611" name="Google Shape;1611;p41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612" name="Google Shape;1612;p41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4" name="Google Shape;1614;p41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615" name="Google Shape;1615;p41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7" name="Google Shape;1617;p41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618" name="Google Shape;1618;p41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0" name="Google Shape;1620;p41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41"/>
          <p:cNvSpPr txBox="1"/>
          <p:nvPr>
            <p:ph idx="1" type="subTitle"/>
          </p:nvPr>
        </p:nvSpPr>
        <p:spPr>
          <a:xfrm>
            <a:off x="4544675" y="1518725"/>
            <a:ext cx="4523400" cy="298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Use diversified online marketing tactics to seek out potential buyers who are interested in meat and wine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2"/>
          <p:cNvSpPr txBox="1"/>
          <p:nvPr>
            <p:ph type="title"/>
          </p:nvPr>
        </p:nvSpPr>
        <p:spPr>
          <a:xfrm>
            <a:off x="46675" y="1745250"/>
            <a:ext cx="416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300">
                <a:latin typeface="Merriweather"/>
                <a:ea typeface="Merriweather"/>
                <a:cs typeface="Merriweather"/>
                <a:sym typeface="Merriweather"/>
              </a:rPr>
              <a:t>Attracting New Customers</a:t>
            </a:r>
            <a:endParaRPr sz="2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27" name="Google Shape;1627;p42"/>
          <p:cNvSpPr txBox="1"/>
          <p:nvPr>
            <p:ph idx="1" type="subTitle"/>
          </p:nvPr>
        </p:nvSpPr>
        <p:spPr>
          <a:xfrm>
            <a:off x="4914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Target ads and fix the website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628" name="Google Shape;1628;p42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629" name="Google Shape;1629;p42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2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632" name="Google Shape;1632;p42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4" name="Google Shape;1634;p42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635" name="Google Shape;1635;p42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7" name="Google Shape;1637;p42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42"/>
          <p:cNvSpPr txBox="1"/>
          <p:nvPr>
            <p:ph idx="1" type="subTitle"/>
          </p:nvPr>
        </p:nvSpPr>
        <p:spPr>
          <a:xfrm>
            <a:off x="4544675" y="1518725"/>
            <a:ext cx="4523400" cy="298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Use diversified online marketing tactics to seek out potential buyers who are interested in meat and wine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Further filter down to families without kids and single-member households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43"/>
          <p:cNvSpPr txBox="1"/>
          <p:nvPr>
            <p:ph type="title"/>
          </p:nvPr>
        </p:nvSpPr>
        <p:spPr>
          <a:xfrm>
            <a:off x="46675" y="1745250"/>
            <a:ext cx="416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300">
                <a:latin typeface="Merriweather"/>
                <a:ea typeface="Merriweather"/>
                <a:cs typeface="Merriweather"/>
                <a:sym typeface="Merriweather"/>
              </a:rPr>
              <a:t>Attracting New Customers</a:t>
            </a:r>
            <a:endParaRPr sz="2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44" name="Google Shape;1644;p43"/>
          <p:cNvSpPr txBox="1"/>
          <p:nvPr>
            <p:ph idx="1" type="subTitle"/>
          </p:nvPr>
        </p:nvSpPr>
        <p:spPr>
          <a:xfrm>
            <a:off x="4914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Target ads and fix the website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645" name="Google Shape;1645;p43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646" name="Google Shape;1646;p43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3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8" name="Google Shape;1648;p43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649" name="Google Shape;1649;p43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1" name="Google Shape;1651;p43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652" name="Google Shape;1652;p43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4" name="Google Shape;1654;p43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43"/>
          <p:cNvSpPr txBox="1"/>
          <p:nvPr>
            <p:ph idx="1" type="subTitle"/>
          </p:nvPr>
        </p:nvSpPr>
        <p:spPr>
          <a:xfrm>
            <a:off x="4544675" y="1518725"/>
            <a:ext cx="4523400" cy="298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Use diversified online marketing tactics to seek out potential buyers who are interested in meat and wine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Further filter down to families without kids and single-member households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Use click-analysis and drop-off rates to investigate why the website does not convert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4"/>
          <p:cNvSpPr txBox="1"/>
          <p:nvPr>
            <p:ph type="title"/>
          </p:nvPr>
        </p:nvSpPr>
        <p:spPr>
          <a:xfrm>
            <a:off x="46675" y="1745250"/>
            <a:ext cx="416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300">
                <a:latin typeface="Merriweather"/>
                <a:ea typeface="Merriweather"/>
                <a:cs typeface="Merriweather"/>
                <a:sym typeface="Merriweather"/>
              </a:rPr>
              <a:t>Attracting New Customers</a:t>
            </a:r>
            <a:endParaRPr sz="2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61" name="Google Shape;1661;p44"/>
          <p:cNvSpPr txBox="1"/>
          <p:nvPr>
            <p:ph idx="1" type="subTitle"/>
          </p:nvPr>
        </p:nvSpPr>
        <p:spPr>
          <a:xfrm>
            <a:off x="4914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Target ads and fix the website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662" name="Google Shape;1662;p44"/>
          <p:cNvGrpSpPr/>
          <p:nvPr/>
        </p:nvGrpSpPr>
        <p:grpSpPr>
          <a:xfrm>
            <a:off x="6256322" y="2048838"/>
            <a:ext cx="707400" cy="707400"/>
            <a:chOff x="6256322" y="2048838"/>
            <a:chExt cx="707400" cy="707400"/>
          </a:xfrm>
        </p:grpSpPr>
        <p:sp>
          <p:nvSpPr>
            <p:cNvPr id="1663" name="Google Shape;1663;p44"/>
            <p:cNvSpPr/>
            <p:nvPr/>
          </p:nvSpPr>
          <p:spPr>
            <a:xfrm flipH="1">
              <a:off x="6256322" y="2048838"/>
              <a:ext cx="707400" cy="707400"/>
            </a:xfrm>
            <a:prstGeom prst="ellipse">
              <a:avLst/>
            </a:prstGeom>
            <a:solidFill>
              <a:srgbClr val="0336D0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6491921" y="2233463"/>
              <a:ext cx="338151" cy="338151"/>
            </a:xfrm>
            <a:custGeom>
              <a:rect b="b" l="l" r="r" t="t"/>
              <a:pathLst>
                <a:path extrusionOk="0" h="4523" w="4523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5" name="Google Shape;1665;p44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1666" name="Google Shape;1666;p44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8" name="Google Shape;1668;p44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1669" name="Google Shape;1669;p44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1" name="Google Shape;1671;p44"/>
          <p:cNvSpPr/>
          <p:nvPr/>
        </p:nvSpPr>
        <p:spPr>
          <a:xfrm>
            <a:off x="4343400" y="1383025"/>
            <a:ext cx="5033100" cy="32571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44"/>
          <p:cNvSpPr txBox="1"/>
          <p:nvPr>
            <p:ph idx="1" type="subTitle"/>
          </p:nvPr>
        </p:nvSpPr>
        <p:spPr>
          <a:xfrm>
            <a:off x="4544675" y="1518725"/>
            <a:ext cx="4523400" cy="298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Use diversified online marketing tactics to seek out potential buyers who are interested in meat and wine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Further filter down to families without kids and single-member households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Use click-analysis and drop-off rates to investigate why the website does not convert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Optimize the website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45"/>
          <p:cNvSpPr/>
          <p:nvPr/>
        </p:nvSpPr>
        <p:spPr>
          <a:xfrm>
            <a:off x="4739575" y="971550"/>
            <a:ext cx="5817300" cy="3443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45"/>
          <p:cNvSpPr txBox="1"/>
          <p:nvPr>
            <p:ph type="title"/>
          </p:nvPr>
        </p:nvSpPr>
        <p:spPr>
          <a:xfrm>
            <a:off x="720000" y="897163"/>
            <a:ext cx="3594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latin typeface="Merriweather"/>
                <a:ea typeface="Merriweather"/>
                <a:cs typeface="Merriweather"/>
                <a:sym typeface="Merriweather"/>
              </a:rPr>
              <a:t>We have developed a marketing strategy that we will share with your team</a:t>
            </a:r>
            <a:endParaRPr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79" name="Google Shape;1679;p45"/>
          <p:cNvSpPr txBox="1"/>
          <p:nvPr>
            <p:ph idx="1" type="subTitle"/>
          </p:nvPr>
        </p:nvSpPr>
        <p:spPr>
          <a:xfrm>
            <a:off x="720000" y="2529150"/>
            <a:ext cx="35940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Technical aspects can be explained further in the technical presentation</a:t>
            </a:r>
            <a:endParaRPr/>
          </a:p>
        </p:txBody>
      </p:sp>
      <p:grpSp>
        <p:nvGrpSpPr>
          <p:cNvPr id="1680" name="Google Shape;1680;p45"/>
          <p:cNvGrpSpPr/>
          <p:nvPr/>
        </p:nvGrpSpPr>
        <p:grpSpPr>
          <a:xfrm rot="10800000">
            <a:off x="-207101" y="4268397"/>
            <a:ext cx="4357122" cy="707497"/>
            <a:chOff x="6456475" y="3575600"/>
            <a:chExt cx="3403204" cy="552603"/>
          </a:xfrm>
        </p:grpSpPr>
        <p:sp>
          <p:nvSpPr>
            <p:cNvPr id="1681" name="Google Shape;1681;p45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Google Shape;1683;p45"/>
          <p:cNvGrpSpPr/>
          <p:nvPr/>
        </p:nvGrpSpPr>
        <p:grpSpPr>
          <a:xfrm rot="10800000">
            <a:off x="-677505" y="3560900"/>
            <a:ext cx="3759089" cy="707494"/>
            <a:chOff x="6456475" y="3575600"/>
            <a:chExt cx="2936100" cy="552600"/>
          </a:xfrm>
        </p:grpSpPr>
        <p:sp>
          <p:nvSpPr>
            <p:cNvPr id="1684" name="Google Shape;1684;p45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45"/>
          <p:cNvSpPr/>
          <p:nvPr/>
        </p:nvSpPr>
        <p:spPr>
          <a:xfrm rot="5400000">
            <a:off x="4524700" y="1164000"/>
            <a:ext cx="3358200" cy="3075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Google Ads logo.svg - Wikimedia Commons" id="1687" name="Google Shape;16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4536" y="1557663"/>
            <a:ext cx="1833725" cy="22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46"/>
          <p:cNvSpPr/>
          <p:nvPr/>
        </p:nvSpPr>
        <p:spPr>
          <a:xfrm flipH="1">
            <a:off x="3595250" y="283011"/>
            <a:ext cx="8892600" cy="204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46"/>
          <p:cNvSpPr txBox="1"/>
          <p:nvPr>
            <p:ph type="title"/>
          </p:nvPr>
        </p:nvSpPr>
        <p:spPr>
          <a:xfrm>
            <a:off x="3837975" y="469300"/>
            <a:ext cx="51984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>
                <a:latin typeface="Merriweather"/>
                <a:ea typeface="Merriweather"/>
                <a:cs typeface="Merriweather"/>
                <a:sym typeface="Merriweather"/>
              </a:rPr>
              <a:t>Using Data, Gourmet Haven has the Potential for Increased Profits</a:t>
            </a:r>
            <a:endParaRPr sz="3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94" name="Google Shape;1694;p46"/>
          <p:cNvSpPr/>
          <p:nvPr/>
        </p:nvSpPr>
        <p:spPr>
          <a:xfrm flipH="1">
            <a:off x="5741375" y="3617757"/>
            <a:ext cx="7944900" cy="817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46"/>
          <p:cNvSpPr txBox="1"/>
          <p:nvPr>
            <p:ph type="title"/>
          </p:nvPr>
        </p:nvSpPr>
        <p:spPr>
          <a:xfrm>
            <a:off x="4556271" y="3685425"/>
            <a:ext cx="51984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sz="3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96" name="Google Shape;1696;p46"/>
          <p:cNvSpPr/>
          <p:nvPr/>
        </p:nvSpPr>
        <p:spPr>
          <a:xfrm flipH="1">
            <a:off x="6771546" y="4592978"/>
            <a:ext cx="7468200" cy="41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Chris, Dylan and Connor</a:t>
            </a:r>
            <a:endParaRPr b="0" i="0" sz="14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47"/>
          <p:cNvSpPr txBox="1"/>
          <p:nvPr>
            <p:ph type="title"/>
          </p:nvPr>
        </p:nvSpPr>
        <p:spPr>
          <a:xfrm>
            <a:off x="248025" y="605212"/>
            <a:ext cx="52179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500">
                <a:latin typeface="Merriweather"/>
                <a:ea typeface="Merriweather"/>
                <a:cs typeface="Merriweather"/>
                <a:sym typeface="Merriweather"/>
              </a:rPr>
              <a:t>Data Solutions for Gourmet Haven</a:t>
            </a:r>
            <a:endParaRPr sz="4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2" name="Google Shape;1702;p47"/>
          <p:cNvSpPr txBox="1"/>
          <p:nvPr>
            <p:ph idx="1" type="subTitle"/>
          </p:nvPr>
        </p:nvSpPr>
        <p:spPr>
          <a:xfrm>
            <a:off x="2347896" y="2907139"/>
            <a:ext cx="4872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 deeper dive into data practices, model building and evidence-based business insights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703" name="Google Shape;1703;p47"/>
          <p:cNvGrpSpPr/>
          <p:nvPr/>
        </p:nvGrpSpPr>
        <p:grpSpPr>
          <a:xfrm>
            <a:off x="6397195" y="1008651"/>
            <a:ext cx="4357122" cy="707497"/>
            <a:chOff x="6456475" y="3575600"/>
            <a:chExt cx="3403204" cy="552603"/>
          </a:xfrm>
        </p:grpSpPr>
        <p:sp>
          <p:nvSpPr>
            <p:cNvPr id="1704" name="Google Shape;1704;p4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6" name="Google Shape;1706;p47"/>
          <p:cNvGrpSpPr/>
          <p:nvPr/>
        </p:nvGrpSpPr>
        <p:grpSpPr>
          <a:xfrm>
            <a:off x="5381850" y="133279"/>
            <a:ext cx="5455165" cy="875381"/>
            <a:chOff x="6456469" y="3575596"/>
            <a:chExt cx="3443700" cy="552604"/>
          </a:xfrm>
        </p:grpSpPr>
        <p:sp>
          <p:nvSpPr>
            <p:cNvPr id="1707" name="Google Shape;1707;p4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9" name="Google Shape;1709;p47"/>
          <p:cNvGrpSpPr/>
          <p:nvPr/>
        </p:nvGrpSpPr>
        <p:grpSpPr>
          <a:xfrm>
            <a:off x="7465633" y="1716151"/>
            <a:ext cx="3759089" cy="707494"/>
            <a:chOff x="6456475" y="3575600"/>
            <a:chExt cx="2936100" cy="552600"/>
          </a:xfrm>
        </p:grpSpPr>
        <p:sp>
          <p:nvSpPr>
            <p:cNvPr id="1710" name="Google Shape;1710;p47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2" name="Google Shape;1712;p47"/>
          <p:cNvGrpSpPr/>
          <p:nvPr/>
        </p:nvGrpSpPr>
        <p:grpSpPr>
          <a:xfrm rot="10800000">
            <a:off x="-2032471" y="3471397"/>
            <a:ext cx="4357122" cy="707497"/>
            <a:chOff x="6456475" y="3575600"/>
            <a:chExt cx="3403204" cy="552603"/>
          </a:xfrm>
        </p:grpSpPr>
        <p:sp>
          <p:nvSpPr>
            <p:cNvPr id="1713" name="Google Shape;1713;p4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5" name="Google Shape;1715;p47"/>
          <p:cNvGrpSpPr/>
          <p:nvPr/>
        </p:nvGrpSpPr>
        <p:grpSpPr>
          <a:xfrm rot="10800000">
            <a:off x="-2115169" y="4178885"/>
            <a:ext cx="5455165" cy="875381"/>
            <a:chOff x="6456469" y="3575596"/>
            <a:chExt cx="3443700" cy="552604"/>
          </a:xfrm>
        </p:grpSpPr>
        <p:sp>
          <p:nvSpPr>
            <p:cNvPr id="1716" name="Google Shape;1716;p4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47"/>
          <p:cNvGrpSpPr/>
          <p:nvPr/>
        </p:nvGrpSpPr>
        <p:grpSpPr>
          <a:xfrm rot="2700000">
            <a:off x="354482" y="-253580"/>
            <a:ext cx="1045765" cy="1045615"/>
            <a:chOff x="3741950" y="353925"/>
            <a:chExt cx="1045775" cy="1045625"/>
          </a:xfrm>
        </p:grpSpPr>
        <p:sp>
          <p:nvSpPr>
            <p:cNvPr id="1719" name="Google Shape;1719;p47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7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7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22" name="Google Shape;172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1125" y="3240250"/>
            <a:ext cx="1911099" cy="182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47"/>
          <p:cNvSpPr/>
          <p:nvPr/>
        </p:nvSpPr>
        <p:spPr>
          <a:xfrm>
            <a:off x="7868832" y="4485988"/>
            <a:ext cx="606900" cy="1098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48"/>
          <p:cNvSpPr/>
          <p:nvPr/>
        </p:nvSpPr>
        <p:spPr>
          <a:xfrm rot="10800000">
            <a:off x="713725" y="3453000"/>
            <a:ext cx="7705800" cy="526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29" name="Google Shape;1729;p48"/>
          <p:cNvSpPr/>
          <p:nvPr/>
        </p:nvSpPr>
        <p:spPr>
          <a:xfrm>
            <a:off x="713850" y="1607275"/>
            <a:ext cx="7704000" cy="526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30" name="Google Shape;1730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Outline and Goals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1731" name="Google Shape;1731;p48"/>
          <p:cNvGraphicFramePr/>
          <p:nvPr/>
        </p:nvGraphicFramePr>
        <p:xfrm>
          <a:off x="720000" y="16132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{E09216D8-87D1-418D-86D0-69C500F2944D}</a:tableStyleId>
              </a:tblPr>
              <a:tblGrid>
                <a:gridCol w="1926000"/>
                <a:gridCol w="1926000"/>
                <a:gridCol w="1926000"/>
                <a:gridCol w="1926000"/>
              </a:tblGrid>
              <a:tr h="527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Cleaning</a:t>
                      </a:r>
                      <a:endParaRPr b="1" sz="22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Processing</a:t>
                      </a:r>
                      <a:endParaRPr b="1" sz="22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Model Choice</a:t>
                      </a:r>
                      <a:endParaRPr b="1" sz="19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Insights</a:t>
                      </a:r>
                      <a:endParaRPr b="1" sz="22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9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7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Granular Investigation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Class Balancing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XGBoost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SHAP Analysis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732" name="Google Shape;1732;p48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733" name="Google Shape;1733;p48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5" name="Google Shape;1735;p48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736" name="Google Shape;1736;p48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8" name="Google Shape;1738;p48"/>
          <p:cNvGrpSpPr/>
          <p:nvPr/>
        </p:nvGrpSpPr>
        <p:grpSpPr>
          <a:xfrm>
            <a:off x="6599957" y="2211181"/>
            <a:ext cx="1477333" cy="1163657"/>
            <a:chOff x="6599718" y="2068734"/>
            <a:chExt cx="940737" cy="721067"/>
          </a:xfrm>
        </p:grpSpPr>
        <p:sp>
          <p:nvSpPr>
            <p:cNvPr id="1739" name="Google Shape;1739;p48"/>
            <p:cNvSpPr/>
            <p:nvPr/>
          </p:nvSpPr>
          <p:spPr>
            <a:xfrm>
              <a:off x="7138953" y="2569473"/>
              <a:ext cx="366935" cy="115933"/>
            </a:xfrm>
            <a:custGeom>
              <a:rect b="b" l="l" r="r" t="t"/>
              <a:pathLst>
                <a:path extrusionOk="0" fill="none" h="33338" w="105517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6650497" y="2579172"/>
              <a:ext cx="346397" cy="118079"/>
            </a:xfrm>
            <a:custGeom>
              <a:rect b="b" l="l" r="r" t="t"/>
              <a:pathLst>
                <a:path extrusionOk="0" fill="none" h="33955" w="99611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7236268" y="2370428"/>
              <a:ext cx="304187" cy="115978"/>
            </a:xfrm>
            <a:custGeom>
              <a:rect b="b" l="l" r="r" t="t"/>
              <a:pathLst>
                <a:path extrusionOk="0" fill="none" h="33351" w="87473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7252744" y="2161243"/>
              <a:ext cx="271454" cy="115982"/>
            </a:xfrm>
            <a:custGeom>
              <a:rect b="b" l="l" r="r" t="t"/>
              <a:pathLst>
                <a:path extrusionOk="0" fill="none" h="33352" w="7806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6599718" y="2199610"/>
              <a:ext cx="260051" cy="115978"/>
            </a:xfrm>
            <a:custGeom>
              <a:rect b="b" l="l" r="r" t="t"/>
              <a:pathLst>
                <a:path extrusionOk="0" fill="none" h="33351" w="74781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6605967" y="2389697"/>
              <a:ext cx="307727" cy="116023"/>
            </a:xfrm>
            <a:custGeom>
              <a:rect b="b" l="l" r="r" t="t"/>
              <a:pathLst>
                <a:path extrusionOk="0" fill="none" h="33364" w="88491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5" name="Google Shape;1745;p48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1746" name="Google Shape;1746;p48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rect b="b" l="l" r="r" t="t"/>
                <a:pathLst>
                  <a:path extrusionOk="0" fill="none" h="35462" w="53871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48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rect b="b" l="l" r="r" t="t"/>
                <a:pathLst>
                  <a:path extrusionOk="0" fill="none" h="45188" w="52552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48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rect b="b" l="l" r="r" t="t"/>
                <a:pathLst>
                  <a:path extrusionOk="0" fill="none" h="35475" w="53883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8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rect b="b" l="l" r="r" t="t"/>
                <a:pathLst>
                  <a:path extrusionOk="0" fill="none" h="53482" w="43969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8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rect b="b" l="l" r="r" t="t"/>
                <a:pathLst>
                  <a:path extrusionOk="0" fill="none" h="45188" w="52564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48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rect b="b" l="l" r="r" t="t"/>
                <a:pathLst>
                  <a:path extrusionOk="0" fill="none" h="53469" w="43957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52" name="Google Shape;1752;p48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1753" name="Google Shape;1753;p48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rect b="b" l="l" r="r" t="t"/>
                  <a:pathLst>
                    <a:path extrusionOk="0" fill="none" h="22632" w="41331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4" name="Google Shape;1754;p48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rect b="b" l="l" r="r" t="t"/>
                  <a:pathLst>
                    <a:path extrusionOk="0" fill="none" h="25522" w="41318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5" name="Google Shape;1755;p48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rect b="b" l="l" r="r" t="t"/>
                  <a:pathLst>
                    <a:path extrusionOk="0" fill="none" h="3658" w="44535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6" name="Google Shape;1756;p48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7" name="Google Shape;1757;p48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8" name="Google Shape;1758;p48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rect b="b" l="l" r="r" t="t"/>
                  <a:pathLst>
                    <a:path extrusionOk="0" fill="none" h="3671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9" name="Google Shape;1759;p48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rect b="b" l="l" r="r" t="t"/>
                  <a:pathLst>
                    <a:path extrusionOk="0" fill="none" h="169592" w="132823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760" name="Google Shape;1760;p48"/>
          <p:cNvGrpSpPr/>
          <p:nvPr/>
        </p:nvGrpSpPr>
        <p:grpSpPr>
          <a:xfrm>
            <a:off x="4772458" y="2189487"/>
            <a:ext cx="1477332" cy="1208119"/>
            <a:chOff x="844912" y="1681380"/>
            <a:chExt cx="935612" cy="787305"/>
          </a:xfrm>
        </p:grpSpPr>
        <p:grpSp>
          <p:nvGrpSpPr>
            <p:cNvPr id="1761" name="Google Shape;1761;p48"/>
            <p:cNvGrpSpPr/>
            <p:nvPr/>
          </p:nvGrpSpPr>
          <p:grpSpPr>
            <a:xfrm>
              <a:off x="844912" y="1819635"/>
              <a:ext cx="329837" cy="510016"/>
              <a:chOff x="844912" y="1819635"/>
              <a:chExt cx="329837" cy="510016"/>
            </a:xfrm>
          </p:grpSpPr>
          <p:sp>
            <p:nvSpPr>
              <p:cNvPr id="1762" name="Google Shape;1762;p48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48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lt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48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lt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8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rect b="b" l="l" r="r" t="t"/>
                <a:pathLst>
                  <a:path extrusionOk="0" h="6105" w="6105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8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rect b="b" l="l" r="r" t="t"/>
                <a:pathLst>
                  <a:path extrusionOk="0" h="5757" w="4304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48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rect b="b" l="l" r="r" t="t"/>
                <a:pathLst>
                  <a:path extrusionOk="0" h="5778" w="4304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8" name="Google Shape;1768;p48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1769" name="Google Shape;1769;p48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70" name="Google Shape;1770;p48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1771" name="Google Shape;1771;p48"/>
                <p:cNvGrpSpPr/>
                <p:nvPr/>
              </p:nvGrpSpPr>
              <p:grpSpPr>
                <a:xfrm>
                  <a:off x="1507666" y="2176104"/>
                  <a:ext cx="166395" cy="273150"/>
                  <a:chOff x="1507666" y="2176104"/>
                  <a:chExt cx="166395" cy="273150"/>
                </a:xfrm>
              </p:grpSpPr>
              <p:sp>
                <p:nvSpPr>
                  <p:cNvPr id="1772" name="Google Shape;1772;p48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lt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3" name="Google Shape;1773;p48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lt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4" name="Google Shape;1774;p48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lt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5" name="Google Shape;1775;p48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lt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6" name="Google Shape;1776;p48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7" name="Google Shape;1777;p48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8" name="Google Shape;1778;p48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79" name="Google Shape;1779;p48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0" name="Google Shape;1780;p48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81" name="Google Shape;1781;p48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1782" name="Google Shape;1782;p48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83" name="Google Shape;1783;p48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1784" name="Google Shape;1784;p48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1785" name="Google Shape;1785;p48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lt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86" name="Google Shape;1786;p48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lt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87" name="Google Shape;1787;p48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lt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88" name="Google Shape;1788;p48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lt2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89" name="Google Shape;1789;p48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0" name="Google Shape;1790;p48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1" name="Google Shape;1791;p48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92" name="Google Shape;1792;p48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3" name="Google Shape;1793;p48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794" name="Google Shape;1794;p48"/>
          <p:cNvGrpSpPr/>
          <p:nvPr/>
        </p:nvGrpSpPr>
        <p:grpSpPr>
          <a:xfrm>
            <a:off x="3003849" y="2205195"/>
            <a:ext cx="1203748" cy="1208129"/>
            <a:chOff x="4049800" y="640400"/>
            <a:chExt cx="858900" cy="858900"/>
          </a:xfrm>
        </p:grpSpPr>
        <p:sp>
          <p:nvSpPr>
            <p:cNvPr id="1795" name="Google Shape;1795;p48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97" name="Google Shape;179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050" y="2229163"/>
            <a:ext cx="1128750" cy="11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9"/>
          <p:cNvSpPr txBox="1"/>
          <p:nvPr>
            <p:ph type="title"/>
          </p:nvPr>
        </p:nvSpPr>
        <p:spPr>
          <a:xfrm>
            <a:off x="1773250" y="1208875"/>
            <a:ext cx="5220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Data Cleaning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803" name="Google Shape;1803;p49"/>
          <p:cNvGrpSpPr/>
          <p:nvPr/>
        </p:nvGrpSpPr>
        <p:grpSpPr>
          <a:xfrm flipH="1" rot="10800000">
            <a:off x="6397195" y="3471397"/>
            <a:ext cx="4357122" cy="707497"/>
            <a:chOff x="6456475" y="3575600"/>
            <a:chExt cx="3403204" cy="552603"/>
          </a:xfrm>
        </p:grpSpPr>
        <p:sp>
          <p:nvSpPr>
            <p:cNvPr id="1804" name="Google Shape;1804;p49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6" name="Google Shape;1806;p49"/>
          <p:cNvGrpSpPr/>
          <p:nvPr/>
        </p:nvGrpSpPr>
        <p:grpSpPr>
          <a:xfrm flipH="1" rot="10800000">
            <a:off x="5381850" y="4178885"/>
            <a:ext cx="5455165" cy="875381"/>
            <a:chOff x="6456469" y="3575596"/>
            <a:chExt cx="3443700" cy="552604"/>
          </a:xfrm>
        </p:grpSpPr>
        <p:sp>
          <p:nvSpPr>
            <p:cNvPr id="1807" name="Google Shape;1807;p49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9" name="Google Shape;1809;p49"/>
          <p:cNvGrpSpPr/>
          <p:nvPr/>
        </p:nvGrpSpPr>
        <p:grpSpPr>
          <a:xfrm flipH="1" rot="10800000">
            <a:off x="7465633" y="2763900"/>
            <a:ext cx="3759089" cy="707494"/>
            <a:chOff x="6456475" y="3575600"/>
            <a:chExt cx="2936100" cy="552600"/>
          </a:xfrm>
        </p:grpSpPr>
        <p:sp>
          <p:nvSpPr>
            <p:cNvPr id="1810" name="Google Shape;1810;p49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2" name="Google Shape;1812;p49"/>
          <p:cNvGrpSpPr/>
          <p:nvPr/>
        </p:nvGrpSpPr>
        <p:grpSpPr>
          <a:xfrm flipH="1">
            <a:off x="-2032471" y="1008651"/>
            <a:ext cx="4357122" cy="707497"/>
            <a:chOff x="6456475" y="3575600"/>
            <a:chExt cx="3403204" cy="552603"/>
          </a:xfrm>
        </p:grpSpPr>
        <p:sp>
          <p:nvSpPr>
            <p:cNvPr id="1813" name="Google Shape;1813;p49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5" name="Google Shape;1815;p49"/>
          <p:cNvGrpSpPr/>
          <p:nvPr/>
        </p:nvGrpSpPr>
        <p:grpSpPr>
          <a:xfrm flipH="1">
            <a:off x="-2115169" y="133279"/>
            <a:ext cx="5455165" cy="875381"/>
            <a:chOff x="6456469" y="3575596"/>
            <a:chExt cx="3443700" cy="552604"/>
          </a:xfrm>
        </p:grpSpPr>
        <p:sp>
          <p:nvSpPr>
            <p:cNvPr id="1816" name="Google Shape;1816;p49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8" name="Google Shape;1818;p49"/>
          <p:cNvGrpSpPr/>
          <p:nvPr/>
        </p:nvGrpSpPr>
        <p:grpSpPr>
          <a:xfrm flipH="1" rot="-2700000">
            <a:off x="7779847" y="-53351"/>
            <a:ext cx="1045765" cy="1045615"/>
            <a:chOff x="3741950" y="353925"/>
            <a:chExt cx="1045775" cy="1045625"/>
          </a:xfrm>
        </p:grpSpPr>
        <p:sp>
          <p:nvSpPr>
            <p:cNvPr id="1819" name="Google Shape;1819;p49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"/>
          <p:cNvSpPr txBox="1"/>
          <p:nvPr>
            <p:ph type="title"/>
          </p:nvPr>
        </p:nvSpPr>
        <p:spPr>
          <a:xfrm>
            <a:off x="59350" y="212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Gourmet Haven Collects Customer Data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3" name="Google Shape;343;p5"/>
          <p:cNvSpPr txBox="1"/>
          <p:nvPr>
            <p:ph idx="7" type="subTitle"/>
          </p:nvPr>
        </p:nvSpPr>
        <p:spPr>
          <a:xfrm>
            <a:off x="1113055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Meats/Fish</a:t>
            </a:r>
            <a:endParaRPr/>
          </a:p>
        </p:txBody>
      </p:sp>
      <p:sp>
        <p:nvSpPr>
          <p:cNvPr id="344" name="Google Shape;344;p5"/>
          <p:cNvSpPr txBox="1"/>
          <p:nvPr>
            <p:ph idx="8" type="subTitle"/>
          </p:nvPr>
        </p:nvSpPr>
        <p:spPr>
          <a:xfrm>
            <a:off x="3582900" y="2214400"/>
            <a:ext cx="220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Fruits/Sweets</a:t>
            </a:r>
            <a:endParaRPr/>
          </a:p>
        </p:txBody>
      </p:sp>
      <p:sp>
        <p:nvSpPr>
          <p:cNvPr id="345" name="Google Shape;345;p5"/>
          <p:cNvSpPr/>
          <p:nvPr/>
        </p:nvSpPr>
        <p:spPr>
          <a:xfrm rot="5400000">
            <a:off x="4218300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5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347" name="Google Shape;347;p5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5"/>
          <p:cNvGrpSpPr/>
          <p:nvPr/>
        </p:nvGrpSpPr>
        <p:grpSpPr>
          <a:xfrm>
            <a:off x="8182866" y="1025388"/>
            <a:ext cx="1249832" cy="707506"/>
            <a:chOff x="6456475" y="3575600"/>
            <a:chExt cx="976202" cy="552609"/>
          </a:xfrm>
        </p:grpSpPr>
        <p:sp>
          <p:nvSpPr>
            <p:cNvPr id="350" name="Google Shape;350;p5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5"/>
          <p:cNvSpPr/>
          <p:nvPr/>
        </p:nvSpPr>
        <p:spPr>
          <a:xfrm rot="5400000">
            <a:off x="1748455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5"/>
          <p:cNvGrpSpPr/>
          <p:nvPr/>
        </p:nvGrpSpPr>
        <p:grpSpPr>
          <a:xfrm>
            <a:off x="1840292" y="1588660"/>
            <a:ext cx="511446" cy="430026"/>
            <a:chOff x="4697389" y="2036338"/>
            <a:chExt cx="354752" cy="281984"/>
          </a:xfrm>
        </p:grpSpPr>
        <p:sp>
          <p:nvSpPr>
            <p:cNvPr id="354" name="Google Shape;354;p5"/>
            <p:cNvSpPr/>
            <p:nvPr/>
          </p:nvSpPr>
          <p:spPr>
            <a:xfrm>
              <a:off x="4697389" y="2036338"/>
              <a:ext cx="354752" cy="281984"/>
            </a:xfrm>
            <a:custGeom>
              <a:rect b="b" l="l" r="r" t="t"/>
              <a:pathLst>
                <a:path extrusionOk="0" h="8812" w="11086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747693" y="2113682"/>
              <a:ext cx="10688" cy="10688"/>
            </a:xfrm>
            <a:custGeom>
              <a:rect b="b" l="l" r="r" t="t"/>
              <a:pathLst>
                <a:path extrusionOk="0" h="33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5"/>
          <p:cNvGrpSpPr/>
          <p:nvPr/>
        </p:nvGrpSpPr>
        <p:grpSpPr>
          <a:xfrm>
            <a:off x="4383821" y="1560198"/>
            <a:ext cx="355039" cy="430014"/>
            <a:chOff x="861113" y="2885746"/>
            <a:chExt cx="333809" cy="373276"/>
          </a:xfrm>
        </p:grpSpPr>
        <p:sp>
          <p:nvSpPr>
            <p:cNvPr id="357" name="Google Shape;357;p5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Case Study - Terry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827" name="Google Shape;1827;p50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1828" name="Google Shape;1828;p50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1829" name="Google Shape;1829;p50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50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1" name="Google Shape;1831;p50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1832" name="Google Shape;1832;p50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50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4" name="Google Shape;1834;p50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1835" name="Google Shape;1835;p50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50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7" name="Google Shape;1837;p50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838" name="Google Shape;1838;p50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5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0" name="Google Shape;1840;p50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841" name="Google Shape;1841;p50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5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3" name="Google Shape;184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525" y="1152950"/>
            <a:ext cx="3341300" cy="33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5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Case Study - Terry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849" name="Google Shape;1849;p51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1850" name="Google Shape;1850;p51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1851" name="Google Shape;1851;p51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51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3" name="Google Shape;1853;p51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1854" name="Google Shape;1854;p51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51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6" name="Google Shape;1856;p51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1857" name="Google Shape;1857;p51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51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59" name="Google Shape;1859;p51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860" name="Google Shape;1860;p51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5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2" name="Google Shape;1862;p51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863" name="Google Shape;1863;p51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5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65" name="Google Shape;186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1281950"/>
            <a:ext cx="1670824" cy="16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51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 amalgam of types of problems we found in this data: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5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Case Study - Terry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872" name="Google Shape;1872;p52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1873" name="Google Shape;1873;p52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1874" name="Google Shape;1874;p52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52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6" name="Google Shape;1876;p52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1877" name="Google Shape;1877;p52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52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9" name="Google Shape;1879;p52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1880" name="Google Shape;1880;p52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52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82" name="Google Shape;1882;p52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883" name="Google Shape;1883;p5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5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5" name="Google Shape;1885;p52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886" name="Google Shape;1886;p5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8" name="Google Shape;188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1281950"/>
            <a:ext cx="1670824" cy="16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52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 amalgam of types of problems we found in this data: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121 years old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3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Case Study - Terry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895" name="Google Shape;1895;p53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1896" name="Google Shape;1896;p53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1897" name="Google Shape;1897;p53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53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9" name="Google Shape;1899;p53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1900" name="Google Shape;1900;p53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53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2" name="Google Shape;1902;p53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1903" name="Google Shape;1903;p53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53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05" name="Google Shape;1905;p53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906" name="Google Shape;1906;p53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5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8" name="Google Shape;1908;p53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909" name="Google Shape;1909;p53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5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11" name="Google Shape;19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1281950"/>
            <a:ext cx="1670824" cy="16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53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 amalgam of types of problems we found in this data: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121 years old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Lives with a teen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5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Case Study - Terry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918" name="Google Shape;1918;p54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1919" name="Google Shape;1919;p54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1920" name="Google Shape;1920;p54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54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2" name="Google Shape;1922;p54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1923" name="Google Shape;1923;p54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54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5" name="Google Shape;1925;p54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1926" name="Google Shape;1926;p54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54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28" name="Google Shape;1928;p54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929" name="Google Shape;1929;p54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5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1" name="Google Shape;1931;p54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932" name="Google Shape;1932;p54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34" name="Google Shape;193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1281950"/>
            <a:ext cx="1670824" cy="16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54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 amalgam of types of problems we found in this data: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121 years old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Lives with a teen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Buys luxury wines/meats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5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Case Study - Terry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941" name="Google Shape;1941;p55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1942" name="Google Shape;1942;p55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1943" name="Google Shape;1943;p55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55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5" name="Google Shape;1945;p55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1946" name="Google Shape;1946;p55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55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8" name="Google Shape;1948;p55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1949" name="Google Shape;1949;p55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55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51" name="Google Shape;1951;p55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952" name="Google Shape;1952;p55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4" name="Google Shape;1954;p55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955" name="Google Shape;1955;p55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7" name="Google Shape;195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1281950"/>
            <a:ext cx="1670824" cy="16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55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 amalgam of types of problems we found in this data: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121 years old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Lives with a teen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Buys luxury wines/meats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$1730 year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5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Case Study - Terry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964" name="Google Shape;1964;p56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1965" name="Google Shape;1965;p56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1966" name="Google Shape;1966;p56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56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8" name="Google Shape;1968;p56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1969" name="Google Shape;1969;p56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56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1" name="Google Shape;1971;p56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1972" name="Google Shape;1972;p56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56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74" name="Google Shape;1974;p56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975" name="Google Shape;1975;p56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5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7" name="Google Shape;1977;p56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1978" name="Google Shape;1978;p56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80" name="Google Shape;198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1281950"/>
            <a:ext cx="1670824" cy="16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56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 amalgam of types of problems we found in this data: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121 years old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Lives with a teen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Buys luxury wines/meats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$1730 year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Unknown marital status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Cleaning Up Terry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987" name="Google Shape;1987;p57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1988" name="Google Shape;1988;p57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1989" name="Google Shape;1989;p57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57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1" name="Google Shape;1991;p57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1992" name="Google Shape;1992;p57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57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4" name="Google Shape;1994;p57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1995" name="Google Shape;1995;p57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57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97" name="Google Shape;1997;p57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1998" name="Google Shape;1998;p57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0" name="Google Shape;2000;p57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2001" name="Google Shape;2001;p57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03" name="Google Shape;200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1281950"/>
            <a:ext cx="1670824" cy="16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57"/>
          <p:cNvSpPr txBox="1"/>
          <p:nvPr>
            <p:ph idx="4294967295" type="subTitle"/>
          </p:nvPr>
        </p:nvSpPr>
        <p:spPr>
          <a:xfrm>
            <a:off x="1031350" y="133699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Duplicate Row Search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Null/Checks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Median Imputation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Mode imputation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“Ridiculous Value” Filters</a:t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58"/>
          <p:cNvSpPr txBox="1"/>
          <p:nvPr>
            <p:ph type="title"/>
          </p:nvPr>
        </p:nvSpPr>
        <p:spPr>
          <a:xfrm>
            <a:off x="1207625" y="4527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Terry Could Theoretically Exist!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010" name="Google Shape;2010;p58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2011" name="Google Shape;2011;p58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2012" name="Google Shape;2012;p58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58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4" name="Google Shape;2014;p58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2015" name="Google Shape;2015;p58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58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7" name="Google Shape;2017;p58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2018" name="Google Shape;2018;p58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58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20" name="Google Shape;2020;p58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2021" name="Google Shape;2021;p58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3" name="Google Shape;2023;p58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2024" name="Google Shape;2024;p58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26" name="Google Shape;202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725" y="1152925"/>
            <a:ext cx="3341300" cy="33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59"/>
          <p:cNvSpPr txBox="1"/>
          <p:nvPr>
            <p:ph type="title"/>
          </p:nvPr>
        </p:nvSpPr>
        <p:spPr>
          <a:xfrm>
            <a:off x="1207625" y="4527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Terry Could Theoretically Exist!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032" name="Google Shape;2032;p59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2033" name="Google Shape;2033;p59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2034" name="Google Shape;2034;p59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59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6" name="Google Shape;2036;p59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2037" name="Google Shape;2037;p59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59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9" name="Google Shape;2039;p59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2040" name="Google Shape;2040;p59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59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42" name="Google Shape;2042;p59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2043" name="Google Shape;2043;p59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5" name="Google Shape;2045;p59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2046" name="Google Shape;2046;p59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8" name="Google Shape;204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725" y="1152925"/>
            <a:ext cx="3341300" cy="3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59"/>
          <p:cNvSpPr/>
          <p:nvPr/>
        </p:nvSpPr>
        <p:spPr>
          <a:xfrm>
            <a:off x="4083584" y="1771888"/>
            <a:ext cx="2255319" cy="1987418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/>
          <p:nvPr>
            <p:ph type="title"/>
          </p:nvPr>
        </p:nvSpPr>
        <p:spPr>
          <a:xfrm>
            <a:off x="59350" y="212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Gourmet Haven Collects Customer Data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5" name="Google Shape;365;p6"/>
          <p:cNvSpPr txBox="1"/>
          <p:nvPr>
            <p:ph idx="7" type="subTitle"/>
          </p:nvPr>
        </p:nvSpPr>
        <p:spPr>
          <a:xfrm>
            <a:off x="1113055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Meats/Fish</a:t>
            </a:r>
            <a:endParaRPr/>
          </a:p>
        </p:txBody>
      </p:sp>
      <p:sp>
        <p:nvSpPr>
          <p:cNvPr id="366" name="Google Shape;366;p6"/>
          <p:cNvSpPr txBox="1"/>
          <p:nvPr>
            <p:ph idx="8" type="subTitle"/>
          </p:nvPr>
        </p:nvSpPr>
        <p:spPr>
          <a:xfrm>
            <a:off x="3582900" y="2214400"/>
            <a:ext cx="220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Fruits/Sweets</a:t>
            </a:r>
            <a:endParaRPr/>
          </a:p>
        </p:txBody>
      </p:sp>
      <p:sp>
        <p:nvSpPr>
          <p:cNvPr id="367" name="Google Shape;367;p6"/>
          <p:cNvSpPr txBox="1"/>
          <p:nvPr>
            <p:ph idx="9" type="subTitle"/>
          </p:nvPr>
        </p:nvSpPr>
        <p:spPr>
          <a:xfrm>
            <a:off x="5961425" y="2214400"/>
            <a:ext cx="2296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Premium/Wine</a:t>
            </a:r>
            <a:endParaRPr sz="2300"/>
          </a:p>
        </p:txBody>
      </p:sp>
      <p:sp>
        <p:nvSpPr>
          <p:cNvPr id="368" name="Google Shape;368;p6"/>
          <p:cNvSpPr/>
          <p:nvPr/>
        </p:nvSpPr>
        <p:spPr>
          <a:xfrm rot="5400000">
            <a:off x="4218300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"/>
          <p:cNvSpPr/>
          <p:nvPr/>
        </p:nvSpPr>
        <p:spPr>
          <a:xfrm rot="5400000">
            <a:off x="6688145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6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371" name="Google Shape;371;p6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p6"/>
          <p:cNvGrpSpPr/>
          <p:nvPr/>
        </p:nvGrpSpPr>
        <p:grpSpPr>
          <a:xfrm>
            <a:off x="8182866" y="1025388"/>
            <a:ext cx="1249832" cy="707506"/>
            <a:chOff x="6456475" y="3575600"/>
            <a:chExt cx="976202" cy="552609"/>
          </a:xfrm>
        </p:grpSpPr>
        <p:sp>
          <p:nvSpPr>
            <p:cNvPr id="374" name="Google Shape;374;p6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6"/>
          <p:cNvSpPr/>
          <p:nvPr/>
        </p:nvSpPr>
        <p:spPr>
          <a:xfrm rot="5400000">
            <a:off x="1748455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6"/>
          <p:cNvGrpSpPr/>
          <p:nvPr/>
        </p:nvGrpSpPr>
        <p:grpSpPr>
          <a:xfrm>
            <a:off x="1840292" y="1588660"/>
            <a:ext cx="511446" cy="430026"/>
            <a:chOff x="4697389" y="2036338"/>
            <a:chExt cx="354752" cy="281984"/>
          </a:xfrm>
        </p:grpSpPr>
        <p:sp>
          <p:nvSpPr>
            <p:cNvPr id="378" name="Google Shape;378;p6"/>
            <p:cNvSpPr/>
            <p:nvPr/>
          </p:nvSpPr>
          <p:spPr>
            <a:xfrm>
              <a:off x="4697389" y="2036338"/>
              <a:ext cx="354752" cy="281984"/>
            </a:xfrm>
            <a:custGeom>
              <a:rect b="b" l="l" r="r" t="t"/>
              <a:pathLst>
                <a:path extrusionOk="0" h="8812" w="11086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4747693" y="2113682"/>
              <a:ext cx="10688" cy="10688"/>
            </a:xfrm>
            <a:custGeom>
              <a:rect b="b" l="l" r="r" t="t"/>
              <a:pathLst>
                <a:path extrusionOk="0" h="33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6"/>
          <p:cNvGrpSpPr/>
          <p:nvPr/>
        </p:nvGrpSpPr>
        <p:grpSpPr>
          <a:xfrm>
            <a:off x="6824058" y="1631430"/>
            <a:ext cx="465591" cy="312459"/>
            <a:chOff x="7918997" y="3714687"/>
            <a:chExt cx="392110" cy="280207"/>
          </a:xfrm>
        </p:grpSpPr>
        <p:sp>
          <p:nvSpPr>
            <p:cNvPr id="381" name="Google Shape;381;p6"/>
            <p:cNvSpPr/>
            <p:nvPr/>
          </p:nvSpPr>
          <p:spPr>
            <a:xfrm>
              <a:off x="7918997" y="3781246"/>
              <a:ext cx="309675" cy="213648"/>
            </a:xfrm>
            <a:custGeom>
              <a:rect b="b" l="l" r="r" t="t"/>
              <a:pathLst>
                <a:path extrusionOk="0" h="6728" w="9752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8080439" y="3862920"/>
              <a:ext cx="68083" cy="68083"/>
            </a:xfrm>
            <a:custGeom>
              <a:rect b="b" l="l" r="r" t="t"/>
              <a:pathLst>
                <a:path extrusionOk="0" h="2144" w="2144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8000290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8006323" y="3714687"/>
              <a:ext cx="304784" cy="277920"/>
            </a:xfrm>
            <a:custGeom>
              <a:rect b="b" l="l" r="r" t="t"/>
              <a:pathLst>
                <a:path extrusionOk="0" h="8752" w="9598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8183643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p6"/>
          <p:cNvGrpSpPr/>
          <p:nvPr/>
        </p:nvGrpSpPr>
        <p:grpSpPr>
          <a:xfrm>
            <a:off x="4383821" y="1560198"/>
            <a:ext cx="355039" cy="430014"/>
            <a:chOff x="861113" y="2885746"/>
            <a:chExt cx="333809" cy="373276"/>
          </a:xfrm>
        </p:grpSpPr>
        <p:sp>
          <p:nvSpPr>
            <p:cNvPr id="387" name="Google Shape;387;p6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60"/>
          <p:cNvSpPr txBox="1"/>
          <p:nvPr>
            <p:ph type="title"/>
          </p:nvPr>
        </p:nvSpPr>
        <p:spPr>
          <a:xfrm>
            <a:off x="1773250" y="1208875"/>
            <a:ext cx="52185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500">
                <a:latin typeface="Merriweather"/>
                <a:ea typeface="Merriweather"/>
                <a:cs typeface="Merriweather"/>
                <a:sym typeface="Merriweather"/>
              </a:rPr>
              <a:t>Data</a:t>
            </a:r>
            <a:endParaRPr sz="5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500">
                <a:latin typeface="Merriweather"/>
                <a:ea typeface="Merriweather"/>
                <a:cs typeface="Merriweather"/>
                <a:sym typeface="Merriweather"/>
              </a:rPr>
              <a:t>Preprocessing</a:t>
            </a:r>
            <a:endParaRPr sz="5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055" name="Google Shape;2055;p60"/>
          <p:cNvGrpSpPr/>
          <p:nvPr/>
        </p:nvGrpSpPr>
        <p:grpSpPr>
          <a:xfrm flipH="1" rot="10800000">
            <a:off x="6397195" y="3471397"/>
            <a:ext cx="4357122" cy="707497"/>
            <a:chOff x="6456475" y="3575600"/>
            <a:chExt cx="3403204" cy="552603"/>
          </a:xfrm>
        </p:grpSpPr>
        <p:sp>
          <p:nvSpPr>
            <p:cNvPr id="2056" name="Google Shape;2056;p60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6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8" name="Google Shape;2058;p60"/>
          <p:cNvGrpSpPr/>
          <p:nvPr/>
        </p:nvGrpSpPr>
        <p:grpSpPr>
          <a:xfrm flipH="1" rot="10800000">
            <a:off x="5381850" y="4178885"/>
            <a:ext cx="5455165" cy="875381"/>
            <a:chOff x="6456469" y="3575596"/>
            <a:chExt cx="3443700" cy="552604"/>
          </a:xfrm>
        </p:grpSpPr>
        <p:sp>
          <p:nvSpPr>
            <p:cNvPr id="2059" name="Google Shape;2059;p6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6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1" name="Google Shape;2061;p60"/>
          <p:cNvGrpSpPr/>
          <p:nvPr/>
        </p:nvGrpSpPr>
        <p:grpSpPr>
          <a:xfrm flipH="1" rot="10800000">
            <a:off x="7465633" y="2763900"/>
            <a:ext cx="3759089" cy="707494"/>
            <a:chOff x="6456475" y="3575600"/>
            <a:chExt cx="2936100" cy="552600"/>
          </a:xfrm>
        </p:grpSpPr>
        <p:sp>
          <p:nvSpPr>
            <p:cNvPr id="2062" name="Google Shape;2062;p60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6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4" name="Google Shape;2064;p60"/>
          <p:cNvGrpSpPr/>
          <p:nvPr/>
        </p:nvGrpSpPr>
        <p:grpSpPr>
          <a:xfrm flipH="1">
            <a:off x="-2032471" y="1008651"/>
            <a:ext cx="4357122" cy="707497"/>
            <a:chOff x="6456475" y="3575600"/>
            <a:chExt cx="3403204" cy="552603"/>
          </a:xfrm>
        </p:grpSpPr>
        <p:sp>
          <p:nvSpPr>
            <p:cNvPr id="2065" name="Google Shape;2065;p60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6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7" name="Google Shape;2067;p60"/>
          <p:cNvGrpSpPr/>
          <p:nvPr/>
        </p:nvGrpSpPr>
        <p:grpSpPr>
          <a:xfrm flipH="1">
            <a:off x="-2115169" y="133279"/>
            <a:ext cx="5455165" cy="875381"/>
            <a:chOff x="6456469" y="3575596"/>
            <a:chExt cx="3443700" cy="552604"/>
          </a:xfrm>
        </p:grpSpPr>
        <p:sp>
          <p:nvSpPr>
            <p:cNvPr id="2068" name="Google Shape;2068;p6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6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0" name="Google Shape;2070;p60"/>
          <p:cNvGrpSpPr/>
          <p:nvPr/>
        </p:nvGrpSpPr>
        <p:grpSpPr>
          <a:xfrm flipH="1" rot="-2700000">
            <a:off x="7779847" y="-53351"/>
            <a:ext cx="1045765" cy="1045615"/>
            <a:chOff x="3741950" y="353925"/>
            <a:chExt cx="1045775" cy="1045625"/>
          </a:xfrm>
        </p:grpSpPr>
        <p:sp>
          <p:nvSpPr>
            <p:cNvPr id="2071" name="Google Shape;2071;p60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60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60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61"/>
          <p:cNvSpPr txBox="1"/>
          <p:nvPr>
            <p:ph type="title"/>
          </p:nvPr>
        </p:nvSpPr>
        <p:spPr>
          <a:xfrm>
            <a:off x="311700" y="151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High Level Analysis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79" name="Google Shape;2079;p6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Before any modeling we wanted to </a:t>
            </a:r>
            <a:r>
              <a:rPr b="1" i="1" lang="en" sz="1600" u="sng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try</a:t>
            </a:r>
            <a:r>
              <a:rPr b="1" i="1" lang="en" sz="16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identify some key insights about the difference between those who responded to our campaign and did not</a:t>
            </a:r>
            <a:endParaRPr i="1"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80" name="Google Shape;2080;p61"/>
          <p:cNvPicPr preferRelativeResize="0"/>
          <p:nvPr/>
        </p:nvPicPr>
        <p:blipFill rotWithShape="1">
          <a:blip r:embed="rId3">
            <a:alphaModFix/>
          </a:blip>
          <a:srcRect b="3087" l="0" r="0" t="10422"/>
          <a:stretch/>
        </p:blipFill>
        <p:spPr>
          <a:xfrm>
            <a:off x="4294100" y="1805675"/>
            <a:ext cx="4002175" cy="32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61"/>
          <p:cNvPicPr preferRelativeResize="0"/>
          <p:nvPr/>
        </p:nvPicPr>
        <p:blipFill rotWithShape="1">
          <a:blip r:embed="rId4">
            <a:alphaModFix/>
          </a:blip>
          <a:srcRect b="4099" l="0" r="0" t="9937"/>
          <a:stretch/>
        </p:blipFill>
        <p:spPr>
          <a:xfrm>
            <a:off x="311700" y="1513400"/>
            <a:ext cx="37758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61"/>
          <p:cNvSpPr/>
          <p:nvPr/>
        </p:nvSpPr>
        <p:spPr>
          <a:xfrm>
            <a:off x="7813500" y="4569425"/>
            <a:ext cx="14736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6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Feature Binning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088" name="Google Shape;2088;p62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2089" name="Google Shape;2089;p62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2090" name="Google Shape;2090;p62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62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2" name="Google Shape;2092;p62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2093" name="Google Shape;2093;p62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62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5" name="Google Shape;2095;p62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2096" name="Google Shape;2096;p62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62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98" name="Google Shape;2098;p62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2099" name="Google Shape;2099;p6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6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1" name="Google Shape;2101;p62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2102" name="Google Shape;2102;p6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6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4" name="Google Shape;2104;p62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 create more actionable/easily interpretable data: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Ed_Level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Marital_Level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Dependents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" name="Google Shape;21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9129" y="1375329"/>
            <a:ext cx="3673225" cy="20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63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Data Partitioning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111" name="Google Shape;2111;p63"/>
          <p:cNvGrpSpPr/>
          <p:nvPr/>
        </p:nvGrpSpPr>
        <p:grpSpPr>
          <a:xfrm>
            <a:off x="6121179" y="1803451"/>
            <a:ext cx="2290366" cy="5842872"/>
            <a:chOff x="6323154" y="613276"/>
            <a:chExt cx="2290366" cy="5842872"/>
          </a:xfrm>
        </p:grpSpPr>
        <p:grpSp>
          <p:nvGrpSpPr>
            <p:cNvPr id="2112" name="Google Shape;2112;p63"/>
            <p:cNvGrpSpPr/>
            <p:nvPr/>
          </p:nvGrpSpPr>
          <p:grpSpPr>
            <a:xfrm rot="5400000">
              <a:off x="5205837" y="3453434"/>
              <a:ext cx="4357122" cy="707497"/>
              <a:chOff x="6456475" y="3575600"/>
              <a:chExt cx="3403204" cy="552603"/>
            </a:xfrm>
          </p:grpSpPr>
          <p:sp>
            <p:nvSpPr>
              <p:cNvPr id="2113" name="Google Shape;2113;p63"/>
              <p:cNvSpPr/>
              <p:nvPr/>
            </p:nvSpPr>
            <p:spPr>
              <a:xfrm>
                <a:off x="6456479" y="3575603"/>
                <a:ext cx="34032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63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5" name="Google Shape;2115;p63"/>
            <p:cNvGrpSpPr/>
            <p:nvPr/>
          </p:nvGrpSpPr>
          <p:grpSpPr>
            <a:xfrm rot="5400000">
              <a:off x="5448246" y="2903168"/>
              <a:ext cx="5455165" cy="875381"/>
              <a:chOff x="6456469" y="3575596"/>
              <a:chExt cx="3443700" cy="552604"/>
            </a:xfrm>
          </p:grpSpPr>
          <p:sp>
            <p:nvSpPr>
              <p:cNvPr id="2116" name="Google Shape;2116;p63"/>
              <p:cNvSpPr/>
              <p:nvPr/>
            </p:nvSpPr>
            <p:spPr>
              <a:xfrm>
                <a:off x="6456469" y="3575596"/>
                <a:ext cx="34437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63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8" name="Google Shape;2118;p63"/>
            <p:cNvGrpSpPr/>
            <p:nvPr/>
          </p:nvGrpSpPr>
          <p:grpSpPr>
            <a:xfrm rot="5400000">
              <a:off x="4797356" y="4222856"/>
              <a:ext cx="3759089" cy="707494"/>
              <a:chOff x="6456475" y="3575600"/>
              <a:chExt cx="2936100" cy="552600"/>
            </a:xfrm>
          </p:grpSpPr>
          <p:sp>
            <p:nvSpPr>
              <p:cNvPr id="2119" name="Google Shape;2119;p63"/>
              <p:cNvSpPr/>
              <p:nvPr/>
            </p:nvSpPr>
            <p:spPr>
              <a:xfrm>
                <a:off x="6456475" y="3575600"/>
                <a:ext cx="2936100" cy="5526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63"/>
              <p:cNvSpPr/>
              <p:nvPr/>
            </p:nvSpPr>
            <p:spPr>
              <a:xfrm>
                <a:off x="6456475" y="3575600"/>
                <a:ext cx="552600" cy="55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21" name="Google Shape;2121;p63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2122" name="Google Shape;2122;p63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4" name="Google Shape;2124;p63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2125" name="Google Shape;2125;p63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6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7" name="Google Shape;2127;p63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80/20 Split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Due to low (&lt;1%) NA values, we conducted data imputation </a:t>
            </a:r>
            <a:r>
              <a:rPr b="0" i="0" lang="en" sz="1700" u="sng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before</a:t>
            </a: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partitioning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Easier to work with SMOTE/Feature Design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Minimal Data Leakage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6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SMOTE - Balance Classes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133" name="Google Shape;2133;p64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2134" name="Google Shape;2134;p64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6" name="Google Shape;2136;p64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2137" name="Google Shape;2137;p64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6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9" name="Google Shape;2139;p64"/>
          <p:cNvSpPr txBox="1"/>
          <p:nvPr>
            <p:ph idx="4294967295" type="subTitle"/>
          </p:nvPr>
        </p:nvSpPr>
        <p:spPr>
          <a:xfrm>
            <a:off x="1180800" y="1140369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 reduce inherent model bias </a:t>
            </a:r>
            <a:r>
              <a:rPr b="1" i="1" lang="en" sz="1700" u="sng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toward </a:t>
            </a: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majority class: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Operates by creating synthetic samples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Seeks k nearest neighbors from minority class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Takes difference b/w feature values, multiplies by a random # from 0-1, added back in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Augments minority class and rectifies imbalance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140" name="Google Shape;214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7500" y="1732900"/>
            <a:ext cx="3822026" cy="3174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64"/>
          <p:cNvSpPr/>
          <p:nvPr/>
        </p:nvSpPr>
        <p:spPr>
          <a:xfrm>
            <a:off x="5771500" y="2132525"/>
            <a:ext cx="1329300" cy="226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142" name="Google Shape;2142;p64"/>
          <p:cNvSpPr/>
          <p:nvPr/>
        </p:nvSpPr>
        <p:spPr>
          <a:xfrm>
            <a:off x="7224218" y="3991506"/>
            <a:ext cx="1329300" cy="404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65"/>
          <p:cNvSpPr txBox="1"/>
          <p:nvPr>
            <p:ph type="title"/>
          </p:nvPr>
        </p:nvSpPr>
        <p:spPr>
          <a:xfrm>
            <a:off x="1225650" y="4527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>
                <a:latin typeface="Merriweather"/>
                <a:ea typeface="Merriweather"/>
                <a:cs typeface="Merriweather"/>
                <a:sym typeface="Merriweather"/>
              </a:rPr>
              <a:t>SMOTE - Proactively Avoid Hi-Variance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148" name="Google Shape;2148;p65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2149" name="Google Shape;2149;p65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1" name="Google Shape;2151;p65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2152" name="Google Shape;2152;p65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4" name="Google Shape;2154;p65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 reduce model bias </a:t>
            </a:r>
            <a:r>
              <a:rPr b="1" i="1" lang="en" sz="1700" u="sng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toward </a:t>
            </a: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majority class: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Enables ML models to learn and generalize better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Provides a richer and more diverse dataset compared to replication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Capture underlying complexities – in an effort to avoid misclassifying the minority class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155" name="Google Shape;215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9350" y="1732900"/>
            <a:ext cx="4267202" cy="1895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66"/>
          <p:cNvSpPr txBox="1"/>
          <p:nvPr>
            <p:ph type="title"/>
          </p:nvPr>
        </p:nvSpPr>
        <p:spPr>
          <a:xfrm>
            <a:off x="1765375" y="1751550"/>
            <a:ext cx="52185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500">
                <a:latin typeface="Merriweather"/>
                <a:ea typeface="Merriweather"/>
                <a:cs typeface="Merriweather"/>
                <a:sym typeface="Merriweather"/>
              </a:rPr>
              <a:t>Model Choice</a:t>
            </a:r>
            <a:endParaRPr sz="5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5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161" name="Google Shape;2161;p66"/>
          <p:cNvGrpSpPr/>
          <p:nvPr/>
        </p:nvGrpSpPr>
        <p:grpSpPr>
          <a:xfrm flipH="1" rot="10800000">
            <a:off x="6397195" y="3471397"/>
            <a:ext cx="4357122" cy="707497"/>
            <a:chOff x="6456475" y="3575600"/>
            <a:chExt cx="3403204" cy="552603"/>
          </a:xfrm>
        </p:grpSpPr>
        <p:sp>
          <p:nvSpPr>
            <p:cNvPr id="2162" name="Google Shape;2162;p66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6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4" name="Google Shape;2164;p66"/>
          <p:cNvGrpSpPr/>
          <p:nvPr/>
        </p:nvGrpSpPr>
        <p:grpSpPr>
          <a:xfrm flipH="1" rot="10800000">
            <a:off x="5381850" y="4178885"/>
            <a:ext cx="5455165" cy="875381"/>
            <a:chOff x="6456469" y="3575596"/>
            <a:chExt cx="3443700" cy="552604"/>
          </a:xfrm>
        </p:grpSpPr>
        <p:sp>
          <p:nvSpPr>
            <p:cNvPr id="2165" name="Google Shape;2165;p66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6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7" name="Google Shape;2167;p66"/>
          <p:cNvGrpSpPr/>
          <p:nvPr/>
        </p:nvGrpSpPr>
        <p:grpSpPr>
          <a:xfrm flipH="1" rot="10800000">
            <a:off x="7465633" y="2763900"/>
            <a:ext cx="3759089" cy="707494"/>
            <a:chOff x="6456475" y="3575600"/>
            <a:chExt cx="2936100" cy="552600"/>
          </a:xfrm>
        </p:grpSpPr>
        <p:sp>
          <p:nvSpPr>
            <p:cNvPr id="2168" name="Google Shape;2168;p66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6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0" name="Google Shape;2170;p66"/>
          <p:cNvGrpSpPr/>
          <p:nvPr/>
        </p:nvGrpSpPr>
        <p:grpSpPr>
          <a:xfrm flipH="1">
            <a:off x="-2032471" y="1008651"/>
            <a:ext cx="4357122" cy="707497"/>
            <a:chOff x="6456475" y="3575600"/>
            <a:chExt cx="3403204" cy="552603"/>
          </a:xfrm>
        </p:grpSpPr>
        <p:sp>
          <p:nvSpPr>
            <p:cNvPr id="2171" name="Google Shape;2171;p66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3" name="Google Shape;2173;p66"/>
          <p:cNvGrpSpPr/>
          <p:nvPr/>
        </p:nvGrpSpPr>
        <p:grpSpPr>
          <a:xfrm flipH="1">
            <a:off x="-2115169" y="133279"/>
            <a:ext cx="5455165" cy="875381"/>
            <a:chOff x="6456469" y="3575596"/>
            <a:chExt cx="3443700" cy="552604"/>
          </a:xfrm>
        </p:grpSpPr>
        <p:sp>
          <p:nvSpPr>
            <p:cNvPr id="2174" name="Google Shape;2174;p66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6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6" name="Google Shape;2176;p66"/>
          <p:cNvGrpSpPr/>
          <p:nvPr/>
        </p:nvGrpSpPr>
        <p:grpSpPr>
          <a:xfrm flipH="1" rot="-2700000">
            <a:off x="7779847" y="-53351"/>
            <a:ext cx="1045765" cy="1045615"/>
            <a:chOff x="3741950" y="353925"/>
            <a:chExt cx="1045775" cy="1045625"/>
          </a:xfrm>
        </p:grpSpPr>
        <p:sp>
          <p:nvSpPr>
            <p:cNvPr id="2177" name="Google Shape;2177;p66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66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66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67"/>
          <p:cNvSpPr txBox="1"/>
          <p:nvPr>
            <p:ph type="title"/>
          </p:nvPr>
        </p:nvSpPr>
        <p:spPr>
          <a:xfrm>
            <a:off x="1225650" y="4527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>
                <a:latin typeface="Merriweather"/>
                <a:ea typeface="Merriweather"/>
                <a:cs typeface="Merriweather"/>
                <a:sym typeface="Merriweather"/>
              </a:rPr>
              <a:t>XGBoost - Our Best Option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185" name="Google Shape;2185;p67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2186" name="Google Shape;2186;p67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6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8" name="Google Shape;2188;p67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2189" name="Google Shape;2189;p67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6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1" name="Google Shape;2191;p67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After running Subset Selection/LASSO/RF models: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Optimized variant of gradient-boosted algorithm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Reduces bias compared to other top contender - RF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Hoping SMOTE will remedy bias tradeoff in variance increases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192" name="Google Shape;219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475" y="1240725"/>
            <a:ext cx="5949101" cy="3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68"/>
          <p:cNvSpPr txBox="1"/>
          <p:nvPr>
            <p:ph type="title"/>
          </p:nvPr>
        </p:nvSpPr>
        <p:spPr>
          <a:xfrm>
            <a:off x="1225650" y="4527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>
                <a:latin typeface="Merriweather"/>
                <a:ea typeface="Merriweather"/>
                <a:cs typeface="Merriweather"/>
                <a:sym typeface="Merriweather"/>
              </a:rPr>
              <a:t>XGBoost - Tuning Hyperparameters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198" name="Google Shape;2198;p68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2199" name="Google Shape;2199;p68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6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1" name="Google Shape;2201;p68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2202" name="Google Shape;2202;p68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6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4" name="Google Shape;2204;p68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Cross Validation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Extensive Tuning Grid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risks of over-tuning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Simulated “Validation Set” Rationale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205" name="Google Shape;220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1678" y="3113850"/>
            <a:ext cx="2481726" cy="14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975" y="1025400"/>
            <a:ext cx="4587375" cy="23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68"/>
          <p:cNvSpPr txBox="1"/>
          <p:nvPr>
            <p:ph idx="4294967295" type="subTitle"/>
          </p:nvPr>
        </p:nvSpPr>
        <p:spPr>
          <a:xfrm>
            <a:off x="5359900" y="3324068"/>
            <a:ext cx="3511500" cy="17352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"/>
              <a:buChar char="●"/>
            </a:pPr>
            <a:r>
              <a:rPr b="0" i="0" lang="en" sz="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Eta - slow = better generalization</a:t>
            </a:r>
            <a:endParaRPr b="0" i="0" sz="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"/>
              <a:buChar char="●"/>
            </a:pPr>
            <a:r>
              <a:rPr b="0" i="0" lang="en" sz="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Max_depth - moderate model complexity</a:t>
            </a:r>
            <a:endParaRPr b="0" i="0" sz="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"/>
              <a:buChar char="●"/>
            </a:pPr>
            <a:r>
              <a:rPr b="0" i="0" lang="en" sz="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Gamma - skipped due to high model performance</a:t>
            </a:r>
            <a:endParaRPr b="0" i="0" sz="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"/>
              <a:buChar char="●"/>
            </a:pPr>
            <a:r>
              <a:rPr b="0" i="0" lang="en" sz="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Colsample… - fraction of feature sampling</a:t>
            </a:r>
            <a:endParaRPr b="0" i="0" sz="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"/>
              <a:buChar char="●"/>
            </a:pPr>
            <a:r>
              <a:rPr b="0" i="0" lang="en" sz="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Min_child… - node splitting</a:t>
            </a:r>
            <a:endParaRPr b="0" i="0" sz="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"/>
              <a:buChar char="●"/>
            </a:pPr>
            <a:r>
              <a:rPr b="0" i="0" lang="en" sz="9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Subsample - fraction of training data per tree</a:t>
            </a:r>
            <a:endParaRPr b="0" i="0" sz="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69"/>
          <p:cNvSpPr txBox="1"/>
          <p:nvPr>
            <p:ph type="title"/>
          </p:nvPr>
        </p:nvSpPr>
        <p:spPr>
          <a:xfrm>
            <a:off x="1225650" y="4527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>
                <a:latin typeface="Merriweather"/>
                <a:ea typeface="Merriweather"/>
                <a:cs typeface="Merriweather"/>
                <a:sym typeface="Merriweather"/>
              </a:rPr>
              <a:t>XGBoost - Tuning Hyperparameters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213" name="Google Shape;2213;p69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2214" name="Google Shape;2214;p69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6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6" name="Google Shape;2216;p69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2217" name="Google Shape;2217;p69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6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9" name="Google Shape;2219;p69"/>
          <p:cNvSpPr txBox="1"/>
          <p:nvPr>
            <p:ph idx="4294967295" type="subTitle"/>
          </p:nvPr>
        </p:nvSpPr>
        <p:spPr>
          <a:xfrm>
            <a:off x="1180800" y="1281944"/>
            <a:ext cx="33912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Cross Validation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Extensive Tuning Grid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risks of over-tuning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Simulated “Validation Set” Rationale</a:t>
            </a:r>
            <a:endParaRPr b="0" i="0" sz="17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220" name="Google Shape;222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1678" y="3113850"/>
            <a:ext cx="2481726" cy="14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9350" y="1185675"/>
            <a:ext cx="4267200" cy="2204079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69"/>
          <p:cNvSpPr/>
          <p:nvPr/>
        </p:nvSpPr>
        <p:spPr>
          <a:xfrm>
            <a:off x="5196275" y="3436925"/>
            <a:ext cx="3494100" cy="1620000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We </a:t>
            </a:r>
            <a:r>
              <a:rPr b="1" i="1" lang="en" sz="1700" u="sng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were</a:t>
            </a:r>
            <a:r>
              <a:rPr b="0" i="0" lang="en" sz="17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able to tune for higher AUC’s but we risked overfitting the data for only marginal AUC increases </a:t>
            </a:r>
            <a:endParaRPr b="0" i="0" sz="17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"/>
          <p:cNvSpPr txBox="1"/>
          <p:nvPr>
            <p:ph type="title"/>
          </p:nvPr>
        </p:nvSpPr>
        <p:spPr>
          <a:xfrm>
            <a:off x="59350" y="212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Gourmet Haven Collects Customer Data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95" name="Google Shape;395;p7"/>
          <p:cNvSpPr txBox="1"/>
          <p:nvPr>
            <p:ph idx="7" type="subTitle"/>
          </p:nvPr>
        </p:nvSpPr>
        <p:spPr>
          <a:xfrm>
            <a:off x="1113055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Meats/Fish</a:t>
            </a:r>
            <a:endParaRPr/>
          </a:p>
        </p:txBody>
      </p:sp>
      <p:sp>
        <p:nvSpPr>
          <p:cNvPr id="396" name="Google Shape;396;p7"/>
          <p:cNvSpPr txBox="1"/>
          <p:nvPr>
            <p:ph idx="8" type="subTitle"/>
          </p:nvPr>
        </p:nvSpPr>
        <p:spPr>
          <a:xfrm>
            <a:off x="3582900" y="2214400"/>
            <a:ext cx="220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Fruits/Sweets</a:t>
            </a:r>
            <a:endParaRPr/>
          </a:p>
        </p:txBody>
      </p:sp>
      <p:sp>
        <p:nvSpPr>
          <p:cNvPr id="397" name="Google Shape;397;p7"/>
          <p:cNvSpPr txBox="1"/>
          <p:nvPr>
            <p:ph idx="9" type="subTitle"/>
          </p:nvPr>
        </p:nvSpPr>
        <p:spPr>
          <a:xfrm>
            <a:off x="5961425" y="2214400"/>
            <a:ext cx="2296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Premium/Wine</a:t>
            </a:r>
            <a:endParaRPr sz="2300"/>
          </a:p>
        </p:txBody>
      </p:sp>
      <p:sp>
        <p:nvSpPr>
          <p:cNvPr id="398" name="Google Shape;398;p7"/>
          <p:cNvSpPr txBox="1"/>
          <p:nvPr>
            <p:ph idx="13" type="subTitle"/>
          </p:nvPr>
        </p:nvSpPr>
        <p:spPr>
          <a:xfrm>
            <a:off x="990950" y="3875250"/>
            <a:ext cx="2162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Marital Status</a:t>
            </a:r>
            <a:endParaRPr/>
          </a:p>
        </p:txBody>
      </p:sp>
      <p:sp>
        <p:nvSpPr>
          <p:cNvPr id="399" name="Google Shape;399;p7"/>
          <p:cNvSpPr/>
          <p:nvPr/>
        </p:nvSpPr>
        <p:spPr>
          <a:xfrm rot="5400000">
            <a:off x="4218300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7"/>
          <p:cNvSpPr/>
          <p:nvPr/>
        </p:nvSpPr>
        <p:spPr>
          <a:xfrm rot="5400000">
            <a:off x="1748455" y="3106971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7"/>
          <p:cNvSpPr/>
          <p:nvPr/>
        </p:nvSpPr>
        <p:spPr>
          <a:xfrm rot="5400000">
            <a:off x="6688145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7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403" name="Google Shape;403;p7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7"/>
          <p:cNvGrpSpPr/>
          <p:nvPr/>
        </p:nvGrpSpPr>
        <p:grpSpPr>
          <a:xfrm>
            <a:off x="8182866" y="1025388"/>
            <a:ext cx="1249832" cy="707506"/>
            <a:chOff x="6456475" y="3575600"/>
            <a:chExt cx="976202" cy="552609"/>
          </a:xfrm>
        </p:grpSpPr>
        <p:sp>
          <p:nvSpPr>
            <p:cNvPr id="406" name="Google Shape;406;p7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7"/>
          <p:cNvSpPr/>
          <p:nvPr/>
        </p:nvSpPr>
        <p:spPr>
          <a:xfrm rot="5400000">
            <a:off x="1748455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7"/>
          <p:cNvGrpSpPr/>
          <p:nvPr/>
        </p:nvGrpSpPr>
        <p:grpSpPr>
          <a:xfrm>
            <a:off x="1840292" y="1588660"/>
            <a:ext cx="511446" cy="430026"/>
            <a:chOff x="4697389" y="2036338"/>
            <a:chExt cx="354752" cy="281984"/>
          </a:xfrm>
        </p:grpSpPr>
        <p:sp>
          <p:nvSpPr>
            <p:cNvPr id="410" name="Google Shape;410;p7"/>
            <p:cNvSpPr/>
            <p:nvPr/>
          </p:nvSpPr>
          <p:spPr>
            <a:xfrm>
              <a:off x="4697389" y="2036338"/>
              <a:ext cx="354752" cy="281984"/>
            </a:xfrm>
            <a:custGeom>
              <a:rect b="b" l="l" r="r" t="t"/>
              <a:pathLst>
                <a:path extrusionOk="0" h="8812" w="11086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4747693" y="2113682"/>
              <a:ext cx="10688" cy="10688"/>
            </a:xfrm>
            <a:custGeom>
              <a:rect b="b" l="l" r="r" t="t"/>
              <a:pathLst>
                <a:path extrusionOk="0" h="33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7"/>
          <p:cNvGrpSpPr/>
          <p:nvPr/>
        </p:nvGrpSpPr>
        <p:grpSpPr>
          <a:xfrm>
            <a:off x="1904131" y="3298530"/>
            <a:ext cx="381200" cy="312466"/>
            <a:chOff x="5313593" y="3370743"/>
            <a:chExt cx="381200" cy="312466"/>
          </a:xfrm>
        </p:grpSpPr>
        <p:sp>
          <p:nvSpPr>
            <p:cNvPr id="413" name="Google Shape;413;p7"/>
            <p:cNvSpPr/>
            <p:nvPr/>
          </p:nvSpPr>
          <p:spPr>
            <a:xfrm>
              <a:off x="5597163" y="3523083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313593" y="3370743"/>
              <a:ext cx="381200" cy="312466"/>
            </a:xfrm>
            <a:custGeom>
              <a:rect b="b" l="l" r="r" t="t"/>
              <a:pathLst>
                <a:path extrusionOk="0" h="7966" w="10907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645669" y="3625759"/>
              <a:ext cx="10248" cy="42872"/>
            </a:xfrm>
            <a:custGeom>
              <a:rect b="b" l="l" r="r" t="t"/>
              <a:pathLst>
                <a:path extrusionOk="0" h="1347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5462247" y="3461115"/>
              <a:ext cx="86825" cy="29759"/>
            </a:xfrm>
            <a:custGeom>
              <a:rect b="b" l="l" r="r" t="t"/>
              <a:pathLst>
                <a:path extrusionOk="0" h="935" w="2728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5441050" y="3636389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5559257" y="3636389"/>
              <a:ext cx="10662" cy="32241"/>
            </a:xfrm>
            <a:custGeom>
              <a:rect b="b" l="l" r="r" t="t"/>
              <a:pathLst>
                <a:path extrusionOk="0" h="1013" w="335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7"/>
          <p:cNvGrpSpPr/>
          <p:nvPr/>
        </p:nvGrpSpPr>
        <p:grpSpPr>
          <a:xfrm>
            <a:off x="6824058" y="1631430"/>
            <a:ext cx="465591" cy="312459"/>
            <a:chOff x="7918997" y="3714687"/>
            <a:chExt cx="392110" cy="280207"/>
          </a:xfrm>
        </p:grpSpPr>
        <p:sp>
          <p:nvSpPr>
            <p:cNvPr id="420" name="Google Shape;420;p7"/>
            <p:cNvSpPr/>
            <p:nvPr/>
          </p:nvSpPr>
          <p:spPr>
            <a:xfrm>
              <a:off x="7918997" y="3781246"/>
              <a:ext cx="309675" cy="213648"/>
            </a:xfrm>
            <a:custGeom>
              <a:rect b="b" l="l" r="r" t="t"/>
              <a:pathLst>
                <a:path extrusionOk="0" h="6728" w="9752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8080439" y="3862920"/>
              <a:ext cx="68083" cy="68083"/>
            </a:xfrm>
            <a:custGeom>
              <a:rect b="b" l="l" r="r" t="t"/>
              <a:pathLst>
                <a:path extrusionOk="0" h="2144" w="2144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8000290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8006323" y="3714687"/>
              <a:ext cx="304784" cy="277920"/>
            </a:xfrm>
            <a:custGeom>
              <a:rect b="b" l="l" r="r" t="t"/>
              <a:pathLst>
                <a:path extrusionOk="0" h="8752" w="9598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8183643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7"/>
          <p:cNvGrpSpPr/>
          <p:nvPr/>
        </p:nvGrpSpPr>
        <p:grpSpPr>
          <a:xfrm>
            <a:off x="4383821" y="1560198"/>
            <a:ext cx="355039" cy="430014"/>
            <a:chOff x="861113" y="2885746"/>
            <a:chExt cx="333809" cy="373276"/>
          </a:xfrm>
        </p:grpSpPr>
        <p:sp>
          <p:nvSpPr>
            <p:cNvPr id="426" name="Google Shape;426;p7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7" name="Google Shape;222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825" y="39637"/>
            <a:ext cx="7988275" cy="50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Google Shape;2228;p70"/>
          <p:cNvSpPr txBox="1"/>
          <p:nvPr>
            <p:ph type="title"/>
          </p:nvPr>
        </p:nvSpPr>
        <p:spPr>
          <a:xfrm>
            <a:off x="1631658" y="1308475"/>
            <a:ext cx="6524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100">
                <a:latin typeface="Merriweather"/>
                <a:ea typeface="Merriweather"/>
                <a:cs typeface="Merriweather"/>
                <a:sym typeface="Merriweather"/>
              </a:rPr>
              <a:t>AUC = 0.910</a:t>
            </a:r>
            <a:endParaRPr sz="6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229" name="Google Shape;2229;p70"/>
          <p:cNvGrpSpPr/>
          <p:nvPr/>
        </p:nvGrpSpPr>
        <p:grpSpPr>
          <a:xfrm flipH="1" rot="-2700000">
            <a:off x="7779847" y="-53351"/>
            <a:ext cx="1045765" cy="1045615"/>
            <a:chOff x="3741950" y="353925"/>
            <a:chExt cx="1045775" cy="1045625"/>
          </a:xfrm>
        </p:grpSpPr>
        <p:sp>
          <p:nvSpPr>
            <p:cNvPr id="2230" name="Google Shape;2230;p70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70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70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3" name="Google Shape;2233;p70"/>
          <p:cNvSpPr/>
          <p:nvPr/>
        </p:nvSpPr>
        <p:spPr>
          <a:xfrm>
            <a:off x="-7700" y="4247725"/>
            <a:ext cx="1088400" cy="8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71"/>
          <p:cNvSpPr txBox="1"/>
          <p:nvPr>
            <p:ph type="title"/>
          </p:nvPr>
        </p:nvSpPr>
        <p:spPr>
          <a:xfrm>
            <a:off x="1765375" y="1751550"/>
            <a:ext cx="52185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500">
                <a:latin typeface="Merriweather"/>
                <a:ea typeface="Merriweather"/>
                <a:cs typeface="Merriweather"/>
                <a:sym typeface="Merriweather"/>
              </a:rPr>
              <a:t>Insights</a:t>
            </a:r>
            <a:endParaRPr sz="5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5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239" name="Google Shape;2239;p71"/>
          <p:cNvGrpSpPr/>
          <p:nvPr/>
        </p:nvGrpSpPr>
        <p:grpSpPr>
          <a:xfrm flipH="1" rot="10800000">
            <a:off x="6397195" y="3471397"/>
            <a:ext cx="4357122" cy="707497"/>
            <a:chOff x="6456475" y="3575600"/>
            <a:chExt cx="3403204" cy="552603"/>
          </a:xfrm>
        </p:grpSpPr>
        <p:sp>
          <p:nvSpPr>
            <p:cNvPr id="2240" name="Google Shape;2240;p71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7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2" name="Google Shape;2242;p71"/>
          <p:cNvGrpSpPr/>
          <p:nvPr/>
        </p:nvGrpSpPr>
        <p:grpSpPr>
          <a:xfrm flipH="1" rot="10800000">
            <a:off x="5381850" y="4178885"/>
            <a:ext cx="5455165" cy="875381"/>
            <a:chOff x="6456469" y="3575596"/>
            <a:chExt cx="3443700" cy="552604"/>
          </a:xfrm>
        </p:grpSpPr>
        <p:sp>
          <p:nvSpPr>
            <p:cNvPr id="2243" name="Google Shape;2243;p7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7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5" name="Google Shape;2245;p71"/>
          <p:cNvGrpSpPr/>
          <p:nvPr/>
        </p:nvGrpSpPr>
        <p:grpSpPr>
          <a:xfrm flipH="1" rot="10800000">
            <a:off x="7465633" y="2763900"/>
            <a:ext cx="3759089" cy="707494"/>
            <a:chOff x="6456475" y="3575600"/>
            <a:chExt cx="2936100" cy="552600"/>
          </a:xfrm>
        </p:grpSpPr>
        <p:sp>
          <p:nvSpPr>
            <p:cNvPr id="2246" name="Google Shape;2246;p71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7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8" name="Google Shape;2248;p71"/>
          <p:cNvGrpSpPr/>
          <p:nvPr/>
        </p:nvGrpSpPr>
        <p:grpSpPr>
          <a:xfrm flipH="1">
            <a:off x="-2032471" y="1008651"/>
            <a:ext cx="4357122" cy="707497"/>
            <a:chOff x="6456475" y="3575600"/>
            <a:chExt cx="3403204" cy="552603"/>
          </a:xfrm>
        </p:grpSpPr>
        <p:sp>
          <p:nvSpPr>
            <p:cNvPr id="2249" name="Google Shape;2249;p71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7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1" name="Google Shape;2251;p71"/>
          <p:cNvGrpSpPr/>
          <p:nvPr/>
        </p:nvGrpSpPr>
        <p:grpSpPr>
          <a:xfrm flipH="1">
            <a:off x="-2115169" y="133279"/>
            <a:ext cx="5455165" cy="875381"/>
            <a:chOff x="6456469" y="3575596"/>
            <a:chExt cx="3443700" cy="552604"/>
          </a:xfrm>
        </p:grpSpPr>
        <p:sp>
          <p:nvSpPr>
            <p:cNvPr id="2252" name="Google Shape;2252;p7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7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4" name="Google Shape;2254;p71"/>
          <p:cNvGrpSpPr/>
          <p:nvPr/>
        </p:nvGrpSpPr>
        <p:grpSpPr>
          <a:xfrm flipH="1" rot="-2700000">
            <a:off x="7779847" y="-53351"/>
            <a:ext cx="1045765" cy="1045615"/>
            <a:chOff x="3741950" y="353925"/>
            <a:chExt cx="1045775" cy="1045625"/>
          </a:xfrm>
        </p:grpSpPr>
        <p:sp>
          <p:nvSpPr>
            <p:cNvPr id="2255" name="Google Shape;2255;p71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71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71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2" name="Google Shape;226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0675" y="-44575"/>
            <a:ext cx="8256601" cy="52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72"/>
          <p:cNvSpPr txBox="1"/>
          <p:nvPr/>
        </p:nvSpPr>
        <p:spPr>
          <a:xfrm>
            <a:off x="5790300" y="1984400"/>
            <a:ext cx="3353700" cy="2150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SHAP Plots help to visualize predictor contribution</a:t>
            </a:r>
            <a:endParaRPr b="0" i="0" sz="2900" u="none" cap="none" strike="noStrike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8" name="Google Shape;226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6349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Google Shape;2269;p73"/>
          <p:cNvSpPr txBox="1"/>
          <p:nvPr/>
        </p:nvSpPr>
        <p:spPr>
          <a:xfrm>
            <a:off x="4572000" y="152400"/>
            <a:ext cx="4301400" cy="1585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Recently added customers need more nurturing (brand familiarity) to respond well to marketing campaigns</a:t>
            </a:r>
            <a:endParaRPr b="0" i="0" sz="2300" u="none" cap="none" strike="noStrike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0" name="Google Shape;2270;p73"/>
          <p:cNvSpPr txBox="1"/>
          <p:nvPr/>
        </p:nvSpPr>
        <p:spPr>
          <a:xfrm>
            <a:off x="2223425" y="3175400"/>
            <a:ext cx="3093000" cy="898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Market a Loyalty Program at a customer’s 10-month membership mark</a:t>
            </a:r>
            <a:endParaRPr b="0" i="0" sz="1600" u="none" cap="none" strike="noStrike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71" name="Google Shape;2271;p73"/>
          <p:cNvCxnSpPr>
            <a:stCxn id="2270" idx="0"/>
            <a:endCxn id="2272" idx="4"/>
          </p:cNvCxnSpPr>
          <p:nvPr/>
        </p:nvCxnSpPr>
        <p:spPr>
          <a:xfrm rot="10800000">
            <a:off x="3649325" y="2455700"/>
            <a:ext cx="120600" cy="71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2" name="Google Shape;2272;p73"/>
          <p:cNvSpPr/>
          <p:nvPr/>
        </p:nvSpPr>
        <p:spPr>
          <a:xfrm>
            <a:off x="3342500" y="1557200"/>
            <a:ext cx="613500" cy="898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7" name="Google Shape;227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25" y="304800"/>
            <a:ext cx="76349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8" name="Google Shape;2278;p74"/>
          <p:cNvSpPr txBox="1"/>
          <p:nvPr/>
        </p:nvSpPr>
        <p:spPr>
          <a:xfrm>
            <a:off x="4476350" y="126875"/>
            <a:ext cx="4301400" cy="1585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Recent Customers are more valuable for model predictions </a:t>
            </a:r>
            <a:endParaRPr b="0" i="0" sz="2300" u="none" cap="none" strike="noStrike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" name="Google Shape;228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6349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p75"/>
          <p:cNvSpPr txBox="1"/>
          <p:nvPr/>
        </p:nvSpPr>
        <p:spPr>
          <a:xfrm>
            <a:off x="4842600" y="1520375"/>
            <a:ext cx="4301400" cy="1585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Customers tend to buy their meat from the store, and this strongly influences model predictions</a:t>
            </a:r>
            <a:endParaRPr b="0" i="0" sz="2300" u="none" cap="none" strike="noStrike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Google Shape;228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6349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76"/>
          <p:cNvSpPr txBox="1"/>
          <p:nvPr/>
        </p:nvSpPr>
        <p:spPr>
          <a:xfrm>
            <a:off x="5324550" y="58000"/>
            <a:ext cx="3767100" cy="1058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Brick and Mortar Shopping Matters - a possible segmentation strategy</a:t>
            </a:r>
            <a:endParaRPr b="0" i="0" sz="2000" u="none" cap="none" strike="noStrike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91" name="Google Shape;2291;p76"/>
          <p:cNvSpPr txBox="1"/>
          <p:nvPr/>
        </p:nvSpPr>
        <p:spPr>
          <a:xfrm>
            <a:off x="4687350" y="2760525"/>
            <a:ext cx="4242000" cy="1329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 a Premium Products Rewards Program and offer VIP In-Store Events to retain top spenders within the program</a:t>
            </a:r>
            <a:endParaRPr b="0" i="0" sz="1800" u="none" cap="none" strike="noStrike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6" name="Google Shape;229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6349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77"/>
          <p:cNvSpPr txBox="1"/>
          <p:nvPr/>
        </p:nvSpPr>
        <p:spPr>
          <a:xfrm>
            <a:off x="4572000" y="3024650"/>
            <a:ext cx="4571700" cy="938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Focus marketing on re-engaging recent high spenders on wine</a:t>
            </a:r>
            <a:endParaRPr b="0" i="0" sz="2100" u="none" cap="none" strike="noStrike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2" name="Google Shape;2302;p78"/>
          <p:cNvGrpSpPr/>
          <p:nvPr/>
        </p:nvGrpSpPr>
        <p:grpSpPr>
          <a:xfrm flipH="1">
            <a:off x="-3472675" y="1165299"/>
            <a:ext cx="5455165" cy="875381"/>
            <a:chOff x="6456469" y="3575596"/>
            <a:chExt cx="3443700" cy="552604"/>
          </a:xfrm>
        </p:grpSpPr>
        <p:sp>
          <p:nvSpPr>
            <p:cNvPr id="2303" name="Google Shape;2303;p78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7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5" name="Google Shape;2305;p78"/>
          <p:cNvSpPr txBox="1"/>
          <p:nvPr>
            <p:ph type="title"/>
          </p:nvPr>
        </p:nvSpPr>
        <p:spPr>
          <a:xfrm>
            <a:off x="822250" y="295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Marketing Options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06" name="Google Shape;2306;p78"/>
          <p:cNvSpPr txBox="1"/>
          <p:nvPr>
            <p:ph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07" name="Google Shape;2307;p78"/>
          <p:cNvSpPr txBox="1"/>
          <p:nvPr>
            <p:ph idx="9" type="subTitle"/>
          </p:nvPr>
        </p:nvSpPr>
        <p:spPr>
          <a:xfrm>
            <a:off x="2065099" y="1437150"/>
            <a:ext cx="6515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Paid Search - Keyword Lists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308" name="Google Shape;2308;p78"/>
          <p:cNvGrpSpPr/>
          <p:nvPr/>
        </p:nvGrpSpPr>
        <p:grpSpPr>
          <a:xfrm flipH="1">
            <a:off x="-2702000" y="2037187"/>
            <a:ext cx="5455165" cy="875381"/>
            <a:chOff x="6456469" y="3575596"/>
            <a:chExt cx="3443700" cy="552604"/>
          </a:xfrm>
        </p:grpSpPr>
        <p:sp>
          <p:nvSpPr>
            <p:cNvPr id="2309" name="Google Shape;2309;p78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7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1" name="Google Shape;2311;p78"/>
          <p:cNvSpPr txBox="1"/>
          <p:nvPr>
            <p:ph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312" name="Google Shape;2312;p78"/>
          <p:cNvGrpSpPr/>
          <p:nvPr/>
        </p:nvGrpSpPr>
        <p:grpSpPr>
          <a:xfrm flipH="1">
            <a:off x="-1936093" y="2909051"/>
            <a:ext cx="5455165" cy="875381"/>
            <a:chOff x="6456469" y="3575596"/>
            <a:chExt cx="3443700" cy="552604"/>
          </a:xfrm>
        </p:grpSpPr>
        <p:sp>
          <p:nvSpPr>
            <p:cNvPr id="2313" name="Google Shape;2313;p78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7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5" name="Google Shape;2315;p78"/>
          <p:cNvSpPr txBox="1"/>
          <p:nvPr>
            <p:ph idx="7" type="title"/>
          </p:nvPr>
        </p:nvSpPr>
        <p:spPr>
          <a:xfrm>
            <a:off x="2656850" y="3122939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16" name="Google Shape;2316;p78"/>
          <p:cNvSpPr txBox="1"/>
          <p:nvPr>
            <p:ph idx="8" type="title"/>
          </p:nvPr>
        </p:nvSpPr>
        <p:spPr>
          <a:xfrm>
            <a:off x="3415352" y="3994815"/>
            <a:ext cx="859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317" name="Google Shape;2317;p78"/>
          <p:cNvGrpSpPr/>
          <p:nvPr/>
        </p:nvGrpSpPr>
        <p:grpSpPr>
          <a:xfrm flipH="1" rot="-2700000">
            <a:off x="268610" y="471195"/>
            <a:ext cx="1045765" cy="1045615"/>
            <a:chOff x="3741950" y="353925"/>
            <a:chExt cx="1045775" cy="1045625"/>
          </a:xfrm>
        </p:grpSpPr>
        <p:sp>
          <p:nvSpPr>
            <p:cNvPr id="2318" name="Google Shape;2318;p78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78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78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1" name="Google Shape;2321;p78"/>
          <p:cNvSpPr txBox="1"/>
          <p:nvPr>
            <p:ph idx="9" type="subTitle"/>
          </p:nvPr>
        </p:nvSpPr>
        <p:spPr>
          <a:xfrm>
            <a:off x="2917455" y="2277625"/>
            <a:ext cx="5327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Display - Banner Ads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2" name="Google Shape;2322;p78"/>
          <p:cNvSpPr txBox="1"/>
          <p:nvPr>
            <p:ph idx="9" type="subTitle"/>
          </p:nvPr>
        </p:nvSpPr>
        <p:spPr>
          <a:xfrm>
            <a:off x="3777680" y="3122950"/>
            <a:ext cx="5327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Demand Gen - Email Lists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79"/>
          <p:cNvSpPr txBox="1"/>
          <p:nvPr>
            <p:ph type="title"/>
          </p:nvPr>
        </p:nvSpPr>
        <p:spPr>
          <a:xfrm>
            <a:off x="98700" y="117250"/>
            <a:ext cx="358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Areas to Improve our Marketing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8" name="Google Shape;2328;p79"/>
          <p:cNvSpPr txBox="1"/>
          <p:nvPr>
            <p:ph idx="1" type="subTitle"/>
          </p:nvPr>
        </p:nvSpPr>
        <p:spPr>
          <a:xfrm>
            <a:off x="224525" y="19541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Collect Location Data</a:t>
            </a:r>
            <a:endParaRPr sz="2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Use purchase history</a:t>
            </a:r>
            <a:endParaRPr sz="2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Recurring purchases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 Research</a:t>
            </a:r>
            <a:endParaRPr sz="1100"/>
          </a:p>
        </p:txBody>
      </p:sp>
      <p:grpSp>
        <p:nvGrpSpPr>
          <p:cNvPr id="2329" name="Google Shape;2329;p79"/>
          <p:cNvGrpSpPr/>
          <p:nvPr/>
        </p:nvGrpSpPr>
        <p:grpSpPr>
          <a:xfrm flipH="1" rot="10800000">
            <a:off x="7002995" y="2134059"/>
            <a:ext cx="4357122" cy="707497"/>
            <a:chOff x="6456475" y="3575600"/>
            <a:chExt cx="3403204" cy="552603"/>
          </a:xfrm>
        </p:grpSpPr>
        <p:sp>
          <p:nvSpPr>
            <p:cNvPr id="2330" name="Google Shape;2330;p79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7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2" name="Google Shape;2332;p79"/>
          <p:cNvGrpSpPr/>
          <p:nvPr/>
        </p:nvGrpSpPr>
        <p:grpSpPr>
          <a:xfrm flipH="1" rot="10800000">
            <a:off x="6026975" y="2841547"/>
            <a:ext cx="5455165" cy="875381"/>
            <a:chOff x="6456469" y="3575596"/>
            <a:chExt cx="3443700" cy="552604"/>
          </a:xfrm>
        </p:grpSpPr>
        <p:sp>
          <p:nvSpPr>
            <p:cNvPr id="2333" name="Google Shape;2333;p79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7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5" name="Google Shape;2335;p79"/>
          <p:cNvGrpSpPr/>
          <p:nvPr/>
        </p:nvGrpSpPr>
        <p:grpSpPr>
          <a:xfrm flipH="1" rot="10800000">
            <a:off x="7969208" y="1426563"/>
            <a:ext cx="3759089" cy="707494"/>
            <a:chOff x="6456475" y="3575600"/>
            <a:chExt cx="2936100" cy="552600"/>
          </a:xfrm>
        </p:grpSpPr>
        <p:sp>
          <p:nvSpPr>
            <p:cNvPr id="2336" name="Google Shape;2336;p79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7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8" name="Google Shape;2338;p79"/>
          <p:cNvGrpSpPr/>
          <p:nvPr/>
        </p:nvGrpSpPr>
        <p:grpSpPr>
          <a:xfrm>
            <a:off x="4806828" y="2883592"/>
            <a:ext cx="777118" cy="791286"/>
            <a:chOff x="8065100" y="2000174"/>
            <a:chExt cx="255086" cy="301684"/>
          </a:xfrm>
        </p:grpSpPr>
        <p:sp>
          <p:nvSpPr>
            <p:cNvPr id="2339" name="Google Shape;2339;p79"/>
            <p:cNvSpPr/>
            <p:nvPr/>
          </p:nvSpPr>
          <p:spPr>
            <a:xfrm>
              <a:off x="8085185" y="2151016"/>
              <a:ext cx="65220" cy="150842"/>
            </a:xfrm>
            <a:custGeom>
              <a:rect b="b" l="l" r="r" t="t"/>
              <a:pathLst>
                <a:path extrusionOk="0" h="4739" w="2049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79"/>
            <p:cNvSpPr/>
            <p:nvPr/>
          </p:nvSpPr>
          <p:spPr>
            <a:xfrm>
              <a:off x="8161004" y="2151016"/>
              <a:ext cx="65188" cy="150842"/>
            </a:xfrm>
            <a:custGeom>
              <a:rect b="b" l="l" r="r" t="t"/>
              <a:pathLst>
                <a:path extrusionOk="0" h="4739" w="2048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79"/>
            <p:cNvSpPr/>
            <p:nvPr/>
          </p:nvSpPr>
          <p:spPr>
            <a:xfrm>
              <a:off x="8236791" y="2151016"/>
              <a:ext cx="65220" cy="150842"/>
            </a:xfrm>
            <a:custGeom>
              <a:rect b="b" l="l" r="r" t="t"/>
              <a:pathLst>
                <a:path extrusionOk="0" h="4739" w="2049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79"/>
            <p:cNvSpPr/>
            <p:nvPr/>
          </p:nvSpPr>
          <p:spPr>
            <a:xfrm>
              <a:off x="8065100" y="2000174"/>
              <a:ext cx="255086" cy="178916"/>
            </a:xfrm>
            <a:custGeom>
              <a:rect b="b" l="l" r="r" t="t"/>
              <a:pathLst>
                <a:path extrusionOk="0" h="5621" w="8014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3" name="Google Shape;2343;p79"/>
          <p:cNvGrpSpPr/>
          <p:nvPr/>
        </p:nvGrpSpPr>
        <p:grpSpPr>
          <a:xfrm>
            <a:off x="4744174" y="951586"/>
            <a:ext cx="902441" cy="1107692"/>
            <a:chOff x="5194002" y="1511297"/>
            <a:chExt cx="259605" cy="346024"/>
          </a:xfrm>
        </p:grpSpPr>
        <p:sp>
          <p:nvSpPr>
            <p:cNvPr id="2344" name="Google Shape;2344;p79"/>
            <p:cNvSpPr/>
            <p:nvPr/>
          </p:nvSpPr>
          <p:spPr>
            <a:xfrm>
              <a:off x="5216729" y="1543636"/>
              <a:ext cx="169431" cy="159436"/>
            </a:xfrm>
            <a:custGeom>
              <a:rect b="b" l="l" r="r" t="t"/>
              <a:pathLst>
                <a:path extrusionOk="0" h="5009" w="5323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79"/>
            <p:cNvSpPr/>
            <p:nvPr/>
          </p:nvSpPr>
          <p:spPr>
            <a:xfrm>
              <a:off x="5194002" y="1511297"/>
              <a:ext cx="259605" cy="346024"/>
            </a:xfrm>
            <a:custGeom>
              <a:rect b="b" l="l" r="r" t="t"/>
              <a:pathLst>
                <a:path extrusionOk="0" h="10871" w="8156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79"/>
            <p:cNvSpPr/>
            <p:nvPr/>
          </p:nvSpPr>
          <p:spPr>
            <a:xfrm>
              <a:off x="5296304" y="1607105"/>
              <a:ext cx="55002" cy="17156"/>
            </a:xfrm>
            <a:custGeom>
              <a:rect b="b" l="l" r="r" t="t"/>
              <a:pathLst>
                <a:path extrusionOk="0" h="539" w="1728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79"/>
            <p:cNvSpPr/>
            <p:nvPr/>
          </p:nvSpPr>
          <p:spPr>
            <a:xfrm>
              <a:off x="5260686" y="1576103"/>
              <a:ext cx="169813" cy="162970"/>
            </a:xfrm>
            <a:custGeom>
              <a:rect b="b" l="l" r="r" t="t"/>
              <a:pathLst>
                <a:path extrusionOk="0" h="5120" w="5335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8" name="Google Shape;2348;p79"/>
          <p:cNvGrpSpPr/>
          <p:nvPr/>
        </p:nvGrpSpPr>
        <p:grpSpPr>
          <a:xfrm>
            <a:off x="4744190" y="2139049"/>
            <a:ext cx="902425" cy="697490"/>
            <a:chOff x="7009649" y="1541981"/>
            <a:chExt cx="524940" cy="320655"/>
          </a:xfrm>
        </p:grpSpPr>
        <p:sp>
          <p:nvSpPr>
            <p:cNvPr id="2349" name="Google Shape;2349;p79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79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79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79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79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79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79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79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"/>
          <p:cNvSpPr txBox="1"/>
          <p:nvPr>
            <p:ph type="title"/>
          </p:nvPr>
        </p:nvSpPr>
        <p:spPr>
          <a:xfrm>
            <a:off x="59350" y="212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Gourmet Haven Collects Customer Data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4" name="Google Shape;434;p8"/>
          <p:cNvSpPr txBox="1"/>
          <p:nvPr>
            <p:ph idx="7" type="subTitle"/>
          </p:nvPr>
        </p:nvSpPr>
        <p:spPr>
          <a:xfrm>
            <a:off x="1113055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Meats/Fish</a:t>
            </a:r>
            <a:endParaRPr/>
          </a:p>
        </p:txBody>
      </p:sp>
      <p:sp>
        <p:nvSpPr>
          <p:cNvPr id="435" name="Google Shape;435;p8"/>
          <p:cNvSpPr txBox="1"/>
          <p:nvPr>
            <p:ph idx="8" type="subTitle"/>
          </p:nvPr>
        </p:nvSpPr>
        <p:spPr>
          <a:xfrm>
            <a:off x="3582900" y="2214400"/>
            <a:ext cx="220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Fruits/Sweets</a:t>
            </a:r>
            <a:endParaRPr/>
          </a:p>
        </p:txBody>
      </p:sp>
      <p:sp>
        <p:nvSpPr>
          <p:cNvPr id="436" name="Google Shape;436;p8"/>
          <p:cNvSpPr txBox="1"/>
          <p:nvPr>
            <p:ph idx="9" type="subTitle"/>
          </p:nvPr>
        </p:nvSpPr>
        <p:spPr>
          <a:xfrm>
            <a:off x="5961425" y="2214400"/>
            <a:ext cx="2296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Premium/Wine</a:t>
            </a:r>
            <a:endParaRPr sz="2300"/>
          </a:p>
        </p:txBody>
      </p:sp>
      <p:sp>
        <p:nvSpPr>
          <p:cNvPr id="437" name="Google Shape;437;p8"/>
          <p:cNvSpPr txBox="1"/>
          <p:nvPr>
            <p:ph idx="13" type="subTitle"/>
          </p:nvPr>
        </p:nvSpPr>
        <p:spPr>
          <a:xfrm>
            <a:off x="990950" y="3875250"/>
            <a:ext cx="2162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Marital Status</a:t>
            </a:r>
            <a:endParaRPr/>
          </a:p>
        </p:txBody>
      </p:sp>
      <p:sp>
        <p:nvSpPr>
          <p:cNvPr id="438" name="Google Shape;438;p8"/>
          <p:cNvSpPr txBox="1"/>
          <p:nvPr>
            <p:ph idx="14" type="subTitle"/>
          </p:nvPr>
        </p:nvSpPr>
        <p:spPr>
          <a:xfrm>
            <a:off x="3582900" y="38752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439" name="Google Shape;439;p8"/>
          <p:cNvSpPr/>
          <p:nvPr/>
        </p:nvSpPr>
        <p:spPr>
          <a:xfrm rot="5400000">
            <a:off x="4218300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8"/>
          <p:cNvSpPr/>
          <p:nvPr/>
        </p:nvSpPr>
        <p:spPr>
          <a:xfrm rot="5400000">
            <a:off x="1748455" y="3106971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"/>
          <p:cNvSpPr/>
          <p:nvPr/>
        </p:nvSpPr>
        <p:spPr>
          <a:xfrm rot="5400000">
            <a:off x="4218300" y="3106971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"/>
          <p:cNvSpPr/>
          <p:nvPr/>
        </p:nvSpPr>
        <p:spPr>
          <a:xfrm rot="5400000">
            <a:off x="6688145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8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444" name="Google Shape;444;p8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8"/>
          <p:cNvGrpSpPr/>
          <p:nvPr/>
        </p:nvGrpSpPr>
        <p:grpSpPr>
          <a:xfrm>
            <a:off x="8182866" y="1025388"/>
            <a:ext cx="1249832" cy="707506"/>
            <a:chOff x="6456475" y="3575600"/>
            <a:chExt cx="976202" cy="552609"/>
          </a:xfrm>
        </p:grpSpPr>
        <p:sp>
          <p:nvSpPr>
            <p:cNvPr id="447" name="Google Shape;447;p8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8"/>
          <p:cNvSpPr/>
          <p:nvPr/>
        </p:nvSpPr>
        <p:spPr>
          <a:xfrm rot="5400000">
            <a:off x="1748455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8"/>
          <p:cNvGrpSpPr/>
          <p:nvPr/>
        </p:nvGrpSpPr>
        <p:grpSpPr>
          <a:xfrm>
            <a:off x="1840292" y="1588660"/>
            <a:ext cx="511446" cy="430026"/>
            <a:chOff x="4697389" y="2036338"/>
            <a:chExt cx="354752" cy="281984"/>
          </a:xfrm>
        </p:grpSpPr>
        <p:sp>
          <p:nvSpPr>
            <p:cNvPr id="451" name="Google Shape;451;p8"/>
            <p:cNvSpPr/>
            <p:nvPr/>
          </p:nvSpPr>
          <p:spPr>
            <a:xfrm>
              <a:off x="4697389" y="2036338"/>
              <a:ext cx="354752" cy="281984"/>
            </a:xfrm>
            <a:custGeom>
              <a:rect b="b" l="l" r="r" t="t"/>
              <a:pathLst>
                <a:path extrusionOk="0" h="8812" w="11086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4747693" y="2113682"/>
              <a:ext cx="10688" cy="10688"/>
            </a:xfrm>
            <a:custGeom>
              <a:rect b="b" l="l" r="r" t="t"/>
              <a:pathLst>
                <a:path extrusionOk="0" h="33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8"/>
          <p:cNvGrpSpPr/>
          <p:nvPr/>
        </p:nvGrpSpPr>
        <p:grpSpPr>
          <a:xfrm>
            <a:off x="1904131" y="3298530"/>
            <a:ext cx="381200" cy="312466"/>
            <a:chOff x="5313593" y="3370743"/>
            <a:chExt cx="381200" cy="312466"/>
          </a:xfrm>
        </p:grpSpPr>
        <p:sp>
          <p:nvSpPr>
            <p:cNvPr id="454" name="Google Shape;454;p8"/>
            <p:cNvSpPr/>
            <p:nvPr/>
          </p:nvSpPr>
          <p:spPr>
            <a:xfrm>
              <a:off x="5597163" y="3523083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5313593" y="3370743"/>
              <a:ext cx="381200" cy="312466"/>
            </a:xfrm>
            <a:custGeom>
              <a:rect b="b" l="l" r="r" t="t"/>
              <a:pathLst>
                <a:path extrusionOk="0" h="7966" w="10907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5645669" y="3625759"/>
              <a:ext cx="10248" cy="42872"/>
            </a:xfrm>
            <a:custGeom>
              <a:rect b="b" l="l" r="r" t="t"/>
              <a:pathLst>
                <a:path extrusionOk="0" h="1347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5462247" y="3461115"/>
              <a:ext cx="86825" cy="29759"/>
            </a:xfrm>
            <a:custGeom>
              <a:rect b="b" l="l" r="r" t="t"/>
              <a:pathLst>
                <a:path extrusionOk="0" h="935" w="2728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5441050" y="3636389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5559257" y="3636389"/>
              <a:ext cx="10662" cy="32241"/>
            </a:xfrm>
            <a:custGeom>
              <a:rect b="b" l="l" r="r" t="t"/>
              <a:pathLst>
                <a:path extrusionOk="0" h="1013" w="335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8"/>
          <p:cNvSpPr/>
          <p:nvPr/>
        </p:nvSpPr>
        <p:spPr>
          <a:xfrm>
            <a:off x="4386328" y="3312842"/>
            <a:ext cx="381209" cy="312466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8"/>
          <p:cNvGrpSpPr/>
          <p:nvPr/>
        </p:nvGrpSpPr>
        <p:grpSpPr>
          <a:xfrm>
            <a:off x="6824058" y="1631430"/>
            <a:ext cx="465591" cy="312459"/>
            <a:chOff x="7918997" y="3714687"/>
            <a:chExt cx="392110" cy="280207"/>
          </a:xfrm>
        </p:grpSpPr>
        <p:sp>
          <p:nvSpPr>
            <p:cNvPr id="462" name="Google Shape;462;p8"/>
            <p:cNvSpPr/>
            <p:nvPr/>
          </p:nvSpPr>
          <p:spPr>
            <a:xfrm>
              <a:off x="7918997" y="3781246"/>
              <a:ext cx="309675" cy="213648"/>
            </a:xfrm>
            <a:custGeom>
              <a:rect b="b" l="l" r="r" t="t"/>
              <a:pathLst>
                <a:path extrusionOk="0" h="6728" w="9752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8080439" y="3862920"/>
              <a:ext cx="68083" cy="68083"/>
            </a:xfrm>
            <a:custGeom>
              <a:rect b="b" l="l" r="r" t="t"/>
              <a:pathLst>
                <a:path extrusionOk="0" h="2144" w="2144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8000290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8006323" y="3714687"/>
              <a:ext cx="304784" cy="277920"/>
            </a:xfrm>
            <a:custGeom>
              <a:rect b="b" l="l" r="r" t="t"/>
              <a:pathLst>
                <a:path extrusionOk="0" h="8752" w="9598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8183643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oogle Shape;467;p8"/>
          <p:cNvGrpSpPr/>
          <p:nvPr/>
        </p:nvGrpSpPr>
        <p:grpSpPr>
          <a:xfrm>
            <a:off x="4383821" y="1560198"/>
            <a:ext cx="355039" cy="430014"/>
            <a:chOff x="861113" y="2885746"/>
            <a:chExt cx="333809" cy="373276"/>
          </a:xfrm>
        </p:grpSpPr>
        <p:sp>
          <p:nvSpPr>
            <p:cNvPr id="468" name="Google Shape;468;p8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80"/>
          <p:cNvSpPr/>
          <p:nvPr/>
        </p:nvSpPr>
        <p:spPr>
          <a:xfrm flipH="1">
            <a:off x="3595250" y="283011"/>
            <a:ext cx="8892600" cy="204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80"/>
          <p:cNvSpPr txBox="1"/>
          <p:nvPr>
            <p:ph type="title"/>
          </p:nvPr>
        </p:nvSpPr>
        <p:spPr>
          <a:xfrm>
            <a:off x="3837975" y="469300"/>
            <a:ext cx="51984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>
                <a:latin typeface="Merriweather"/>
                <a:ea typeface="Merriweather"/>
                <a:cs typeface="Merriweather"/>
                <a:sym typeface="Merriweather"/>
              </a:rPr>
              <a:t>Our model reduces bias, remedies variance and captures potential sales</a:t>
            </a:r>
            <a:endParaRPr sz="3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3" name="Google Shape;2363;p80"/>
          <p:cNvSpPr/>
          <p:nvPr/>
        </p:nvSpPr>
        <p:spPr>
          <a:xfrm flipH="1">
            <a:off x="5741375" y="3617757"/>
            <a:ext cx="7944900" cy="817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p80"/>
          <p:cNvSpPr txBox="1"/>
          <p:nvPr>
            <p:ph type="title"/>
          </p:nvPr>
        </p:nvSpPr>
        <p:spPr>
          <a:xfrm>
            <a:off x="4556271" y="3685425"/>
            <a:ext cx="51984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sz="3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5" name="Google Shape;2365;p80"/>
          <p:cNvSpPr/>
          <p:nvPr/>
        </p:nvSpPr>
        <p:spPr>
          <a:xfrm flipH="1">
            <a:off x="6771546" y="4592978"/>
            <a:ext cx="7468200" cy="419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Chris, Dylan and Connor</a:t>
            </a:r>
            <a:endParaRPr b="0" i="0" sz="14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9"/>
          <p:cNvSpPr txBox="1"/>
          <p:nvPr>
            <p:ph type="title"/>
          </p:nvPr>
        </p:nvSpPr>
        <p:spPr>
          <a:xfrm>
            <a:off x="59350" y="212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Gourmet Haven Collects Customer Data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6" name="Google Shape;476;p9"/>
          <p:cNvSpPr txBox="1"/>
          <p:nvPr>
            <p:ph idx="7" type="subTitle"/>
          </p:nvPr>
        </p:nvSpPr>
        <p:spPr>
          <a:xfrm>
            <a:off x="1113055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Meats/Fish</a:t>
            </a:r>
            <a:endParaRPr/>
          </a:p>
        </p:txBody>
      </p:sp>
      <p:sp>
        <p:nvSpPr>
          <p:cNvPr id="477" name="Google Shape;477;p9"/>
          <p:cNvSpPr txBox="1"/>
          <p:nvPr>
            <p:ph idx="8" type="subTitle"/>
          </p:nvPr>
        </p:nvSpPr>
        <p:spPr>
          <a:xfrm>
            <a:off x="3582900" y="2214400"/>
            <a:ext cx="220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Fruits/Sweets</a:t>
            </a:r>
            <a:endParaRPr/>
          </a:p>
        </p:txBody>
      </p:sp>
      <p:sp>
        <p:nvSpPr>
          <p:cNvPr id="478" name="Google Shape;478;p9"/>
          <p:cNvSpPr txBox="1"/>
          <p:nvPr>
            <p:ph idx="9" type="subTitle"/>
          </p:nvPr>
        </p:nvSpPr>
        <p:spPr>
          <a:xfrm>
            <a:off x="5961425" y="2214400"/>
            <a:ext cx="2296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Premium/Wine</a:t>
            </a:r>
            <a:endParaRPr sz="2300"/>
          </a:p>
        </p:txBody>
      </p:sp>
      <p:sp>
        <p:nvSpPr>
          <p:cNvPr id="479" name="Google Shape;479;p9"/>
          <p:cNvSpPr txBox="1"/>
          <p:nvPr>
            <p:ph idx="13" type="subTitle"/>
          </p:nvPr>
        </p:nvSpPr>
        <p:spPr>
          <a:xfrm>
            <a:off x="990950" y="3875250"/>
            <a:ext cx="2162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Marital Status</a:t>
            </a:r>
            <a:endParaRPr/>
          </a:p>
        </p:txBody>
      </p:sp>
      <p:sp>
        <p:nvSpPr>
          <p:cNvPr id="480" name="Google Shape;480;p9"/>
          <p:cNvSpPr txBox="1"/>
          <p:nvPr>
            <p:ph idx="14" type="subTitle"/>
          </p:nvPr>
        </p:nvSpPr>
        <p:spPr>
          <a:xfrm>
            <a:off x="3582900" y="38752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481" name="Google Shape;481;p9"/>
          <p:cNvSpPr txBox="1"/>
          <p:nvPr>
            <p:ph idx="15" type="subTitle"/>
          </p:nvPr>
        </p:nvSpPr>
        <p:spPr>
          <a:xfrm>
            <a:off x="6052745" y="38752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Income</a:t>
            </a:r>
            <a:endParaRPr/>
          </a:p>
        </p:txBody>
      </p:sp>
      <p:sp>
        <p:nvSpPr>
          <p:cNvPr id="482" name="Google Shape;482;p9"/>
          <p:cNvSpPr/>
          <p:nvPr/>
        </p:nvSpPr>
        <p:spPr>
          <a:xfrm rot="5400000">
            <a:off x="4218300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"/>
          <p:cNvSpPr/>
          <p:nvPr/>
        </p:nvSpPr>
        <p:spPr>
          <a:xfrm rot="5400000">
            <a:off x="1748455" y="3106971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"/>
          <p:cNvSpPr/>
          <p:nvPr/>
        </p:nvSpPr>
        <p:spPr>
          <a:xfrm rot="5400000">
            <a:off x="4218300" y="3106971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"/>
          <p:cNvSpPr/>
          <p:nvPr/>
        </p:nvSpPr>
        <p:spPr>
          <a:xfrm rot="5400000">
            <a:off x="6688145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9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487" name="Google Shape;487;p9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9"/>
          <p:cNvGrpSpPr/>
          <p:nvPr/>
        </p:nvGrpSpPr>
        <p:grpSpPr>
          <a:xfrm>
            <a:off x="8182866" y="1025388"/>
            <a:ext cx="1249832" cy="707506"/>
            <a:chOff x="6456475" y="3575600"/>
            <a:chExt cx="976202" cy="552609"/>
          </a:xfrm>
        </p:grpSpPr>
        <p:sp>
          <p:nvSpPr>
            <p:cNvPr id="490" name="Google Shape;490;p9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9"/>
          <p:cNvSpPr/>
          <p:nvPr/>
        </p:nvSpPr>
        <p:spPr>
          <a:xfrm rot="5400000">
            <a:off x="1748455" y="1452496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p9"/>
          <p:cNvGrpSpPr/>
          <p:nvPr/>
        </p:nvGrpSpPr>
        <p:grpSpPr>
          <a:xfrm>
            <a:off x="1840292" y="1588660"/>
            <a:ext cx="511446" cy="430026"/>
            <a:chOff x="4697389" y="2036338"/>
            <a:chExt cx="354752" cy="281984"/>
          </a:xfrm>
        </p:grpSpPr>
        <p:sp>
          <p:nvSpPr>
            <p:cNvPr id="494" name="Google Shape;494;p9"/>
            <p:cNvSpPr/>
            <p:nvPr/>
          </p:nvSpPr>
          <p:spPr>
            <a:xfrm>
              <a:off x="4697389" y="2036338"/>
              <a:ext cx="354752" cy="281984"/>
            </a:xfrm>
            <a:custGeom>
              <a:rect b="b" l="l" r="r" t="t"/>
              <a:pathLst>
                <a:path extrusionOk="0" h="8812" w="11086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4747693" y="2113682"/>
              <a:ext cx="10688" cy="10688"/>
            </a:xfrm>
            <a:custGeom>
              <a:rect b="b" l="l" r="r" t="t"/>
              <a:pathLst>
                <a:path extrusionOk="0" h="33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9"/>
          <p:cNvGrpSpPr/>
          <p:nvPr/>
        </p:nvGrpSpPr>
        <p:grpSpPr>
          <a:xfrm>
            <a:off x="6972257" y="3246088"/>
            <a:ext cx="158900" cy="274750"/>
            <a:chOff x="7107775" y="2075775"/>
            <a:chExt cx="158900" cy="274750"/>
          </a:xfrm>
        </p:grpSpPr>
        <p:sp>
          <p:nvSpPr>
            <p:cNvPr id="497" name="Google Shape;497;p9"/>
            <p:cNvSpPr/>
            <p:nvPr/>
          </p:nvSpPr>
          <p:spPr>
            <a:xfrm>
              <a:off x="7107775" y="2328450"/>
              <a:ext cx="62825" cy="22075"/>
            </a:xfrm>
            <a:custGeom>
              <a:rect b="b" l="l" r="r" t="t"/>
              <a:pathLst>
                <a:path extrusionOk="0" h="883" w="2513">
                  <a:moveTo>
                    <a:pt x="315" y="0"/>
                  </a:moveTo>
                  <a:cubicBezTo>
                    <a:pt x="139" y="0"/>
                    <a:pt x="1" y="245"/>
                    <a:pt x="133" y="422"/>
                  </a:cubicBezTo>
                  <a:cubicBezTo>
                    <a:pt x="479" y="710"/>
                    <a:pt x="882" y="883"/>
                    <a:pt x="1285" y="883"/>
                  </a:cubicBezTo>
                  <a:cubicBezTo>
                    <a:pt x="1631" y="883"/>
                    <a:pt x="2034" y="710"/>
                    <a:pt x="2380" y="422"/>
                  </a:cubicBezTo>
                  <a:cubicBezTo>
                    <a:pt x="2513" y="245"/>
                    <a:pt x="2374" y="0"/>
                    <a:pt x="2198" y="0"/>
                  </a:cubicBezTo>
                  <a:cubicBezTo>
                    <a:pt x="2145" y="0"/>
                    <a:pt x="2088" y="23"/>
                    <a:pt x="2034" y="76"/>
                  </a:cubicBezTo>
                  <a:cubicBezTo>
                    <a:pt x="1804" y="307"/>
                    <a:pt x="1530" y="422"/>
                    <a:pt x="1257" y="422"/>
                  </a:cubicBezTo>
                  <a:cubicBezTo>
                    <a:pt x="983" y="422"/>
                    <a:pt x="709" y="307"/>
                    <a:pt x="479" y="76"/>
                  </a:cubicBezTo>
                  <a:cubicBezTo>
                    <a:pt x="425" y="23"/>
                    <a:pt x="369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7255125" y="2075775"/>
              <a:ext cx="11550" cy="27025"/>
            </a:xfrm>
            <a:custGeom>
              <a:rect b="b" l="l" r="r" t="t"/>
              <a:pathLst>
                <a:path extrusionOk="0" h="1081" w="462">
                  <a:moveTo>
                    <a:pt x="231" y="0"/>
                  </a:moveTo>
                  <a:cubicBezTo>
                    <a:pt x="115" y="0"/>
                    <a:pt x="0" y="72"/>
                    <a:pt x="0" y="216"/>
                  </a:cubicBezTo>
                  <a:lnTo>
                    <a:pt x="0" y="850"/>
                  </a:lnTo>
                  <a:cubicBezTo>
                    <a:pt x="0" y="954"/>
                    <a:pt x="94" y="1058"/>
                    <a:pt x="240" y="1077"/>
                  </a:cubicBezTo>
                  <a:lnTo>
                    <a:pt x="240" y="1077"/>
                  </a:lnTo>
                  <a:cubicBezTo>
                    <a:pt x="406" y="1021"/>
                    <a:pt x="461" y="962"/>
                    <a:pt x="461" y="793"/>
                  </a:cubicBezTo>
                  <a:lnTo>
                    <a:pt x="461" y="216"/>
                  </a:lnTo>
                  <a:cubicBezTo>
                    <a:pt x="461" y="72"/>
                    <a:pt x="346" y="0"/>
                    <a:pt x="231" y="0"/>
                  </a:cubicBezTo>
                  <a:close/>
                  <a:moveTo>
                    <a:pt x="240" y="1077"/>
                  </a:moveTo>
                  <a:lnTo>
                    <a:pt x="240" y="1077"/>
                  </a:lnTo>
                  <a:cubicBezTo>
                    <a:pt x="237" y="1079"/>
                    <a:pt x="234" y="1080"/>
                    <a:pt x="231" y="1081"/>
                  </a:cubicBezTo>
                  <a:lnTo>
                    <a:pt x="288" y="1081"/>
                  </a:lnTo>
                  <a:cubicBezTo>
                    <a:pt x="272" y="1081"/>
                    <a:pt x="255" y="1080"/>
                    <a:pt x="240" y="10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7185900" y="2103750"/>
              <a:ext cx="27575" cy="22550"/>
            </a:xfrm>
            <a:custGeom>
              <a:rect b="b" l="l" r="r" t="t"/>
              <a:pathLst>
                <a:path extrusionOk="0" h="902" w="1103">
                  <a:moveTo>
                    <a:pt x="323" y="0"/>
                  </a:moveTo>
                  <a:cubicBezTo>
                    <a:pt x="161" y="0"/>
                    <a:pt x="1" y="233"/>
                    <a:pt x="177" y="365"/>
                  </a:cubicBezTo>
                  <a:lnTo>
                    <a:pt x="580" y="826"/>
                  </a:lnTo>
                  <a:cubicBezTo>
                    <a:pt x="634" y="879"/>
                    <a:pt x="693" y="902"/>
                    <a:pt x="751" y="902"/>
                  </a:cubicBezTo>
                  <a:cubicBezTo>
                    <a:pt x="940" y="902"/>
                    <a:pt x="1103" y="657"/>
                    <a:pt x="926" y="480"/>
                  </a:cubicBezTo>
                  <a:lnTo>
                    <a:pt x="465" y="77"/>
                  </a:lnTo>
                  <a:cubicBezTo>
                    <a:pt x="424" y="22"/>
                    <a:pt x="373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7185900" y="2226175"/>
              <a:ext cx="27575" cy="22575"/>
            </a:xfrm>
            <a:custGeom>
              <a:rect b="b" l="l" r="r" t="t"/>
              <a:pathLst>
                <a:path extrusionOk="0" h="903" w="1103">
                  <a:moveTo>
                    <a:pt x="777" y="1"/>
                  </a:moveTo>
                  <a:cubicBezTo>
                    <a:pt x="727" y="1"/>
                    <a:pt x="678" y="23"/>
                    <a:pt x="638" y="77"/>
                  </a:cubicBezTo>
                  <a:lnTo>
                    <a:pt x="177" y="538"/>
                  </a:lnTo>
                  <a:cubicBezTo>
                    <a:pt x="1" y="670"/>
                    <a:pt x="161" y="902"/>
                    <a:pt x="349" y="902"/>
                  </a:cubicBezTo>
                  <a:cubicBezTo>
                    <a:pt x="407" y="902"/>
                    <a:pt x="468" y="880"/>
                    <a:pt x="522" y="826"/>
                  </a:cubicBezTo>
                  <a:lnTo>
                    <a:pt x="926" y="422"/>
                  </a:lnTo>
                  <a:cubicBezTo>
                    <a:pt x="1103" y="245"/>
                    <a:pt x="940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9"/>
          <p:cNvSpPr/>
          <p:nvPr/>
        </p:nvSpPr>
        <p:spPr>
          <a:xfrm rot="5400000">
            <a:off x="6698000" y="3115363"/>
            <a:ext cx="707400" cy="70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9"/>
          <p:cNvGrpSpPr/>
          <p:nvPr/>
        </p:nvGrpSpPr>
        <p:grpSpPr>
          <a:xfrm>
            <a:off x="1904131" y="3298530"/>
            <a:ext cx="381200" cy="312466"/>
            <a:chOff x="5313593" y="3370743"/>
            <a:chExt cx="381200" cy="312466"/>
          </a:xfrm>
        </p:grpSpPr>
        <p:sp>
          <p:nvSpPr>
            <p:cNvPr id="503" name="Google Shape;503;p9"/>
            <p:cNvSpPr/>
            <p:nvPr/>
          </p:nvSpPr>
          <p:spPr>
            <a:xfrm>
              <a:off x="5597163" y="3523083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313593" y="3370743"/>
              <a:ext cx="381200" cy="312466"/>
            </a:xfrm>
            <a:custGeom>
              <a:rect b="b" l="l" r="r" t="t"/>
              <a:pathLst>
                <a:path extrusionOk="0" h="7966" w="10907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645669" y="3625759"/>
              <a:ext cx="10248" cy="42872"/>
            </a:xfrm>
            <a:custGeom>
              <a:rect b="b" l="l" r="r" t="t"/>
              <a:pathLst>
                <a:path extrusionOk="0" h="1347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462247" y="3461115"/>
              <a:ext cx="86825" cy="29759"/>
            </a:xfrm>
            <a:custGeom>
              <a:rect b="b" l="l" r="r" t="t"/>
              <a:pathLst>
                <a:path extrusionOk="0" h="935" w="2728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5441050" y="3636389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5559257" y="3636389"/>
              <a:ext cx="10662" cy="32241"/>
            </a:xfrm>
            <a:custGeom>
              <a:rect b="b" l="l" r="r" t="t"/>
              <a:pathLst>
                <a:path extrusionOk="0" h="1013" w="335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p9"/>
          <p:cNvSpPr/>
          <p:nvPr/>
        </p:nvSpPr>
        <p:spPr>
          <a:xfrm>
            <a:off x="4386328" y="3312842"/>
            <a:ext cx="381209" cy="312466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9"/>
          <p:cNvGrpSpPr/>
          <p:nvPr/>
        </p:nvGrpSpPr>
        <p:grpSpPr>
          <a:xfrm>
            <a:off x="6847336" y="3312906"/>
            <a:ext cx="415234" cy="312454"/>
            <a:chOff x="6849393" y="3733994"/>
            <a:chExt cx="355053" cy="248038"/>
          </a:xfrm>
        </p:grpSpPr>
        <p:sp>
          <p:nvSpPr>
            <p:cNvPr id="511" name="Google Shape;511;p9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9"/>
          <p:cNvGrpSpPr/>
          <p:nvPr/>
        </p:nvGrpSpPr>
        <p:grpSpPr>
          <a:xfrm>
            <a:off x="6824058" y="1631430"/>
            <a:ext cx="465591" cy="312459"/>
            <a:chOff x="7918997" y="3714687"/>
            <a:chExt cx="392110" cy="280207"/>
          </a:xfrm>
        </p:grpSpPr>
        <p:sp>
          <p:nvSpPr>
            <p:cNvPr id="517" name="Google Shape;517;p9"/>
            <p:cNvSpPr/>
            <p:nvPr/>
          </p:nvSpPr>
          <p:spPr>
            <a:xfrm>
              <a:off x="7918997" y="3781246"/>
              <a:ext cx="309675" cy="213648"/>
            </a:xfrm>
            <a:custGeom>
              <a:rect b="b" l="l" r="r" t="t"/>
              <a:pathLst>
                <a:path extrusionOk="0" h="6728" w="9752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8080439" y="3862920"/>
              <a:ext cx="68083" cy="68083"/>
            </a:xfrm>
            <a:custGeom>
              <a:rect b="b" l="l" r="r" t="t"/>
              <a:pathLst>
                <a:path extrusionOk="0" h="2144" w="2144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8000290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8006323" y="3714687"/>
              <a:ext cx="304784" cy="277920"/>
            </a:xfrm>
            <a:custGeom>
              <a:rect b="b" l="l" r="r" t="t"/>
              <a:pathLst>
                <a:path extrusionOk="0" h="8752" w="9598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8183643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Google Shape;522;p9"/>
          <p:cNvGrpSpPr/>
          <p:nvPr/>
        </p:nvGrpSpPr>
        <p:grpSpPr>
          <a:xfrm>
            <a:off x="4383821" y="1560198"/>
            <a:ext cx="355039" cy="430014"/>
            <a:chOff x="861113" y="2885746"/>
            <a:chExt cx="333809" cy="373276"/>
          </a:xfrm>
        </p:grpSpPr>
        <p:sp>
          <p:nvSpPr>
            <p:cNvPr id="523" name="Google Shape;523;p9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unch Product Crowdfunding Pitch Deck by Slidesgo">
  <a:themeElements>
    <a:clrScheme name="Simple Light">
      <a:dk1>
        <a:srgbClr val="191919"/>
      </a:dk1>
      <a:lt1>
        <a:srgbClr val="FFFFFF"/>
      </a:lt1>
      <a:dk2>
        <a:srgbClr val="002080"/>
      </a:dk2>
      <a:lt2>
        <a:srgbClr val="0336D0"/>
      </a:lt2>
      <a:accent1>
        <a:srgbClr val="1382DB"/>
      </a:accent1>
      <a:accent2>
        <a:srgbClr val="1FC2E1"/>
      </a:accent2>
      <a:accent3>
        <a:srgbClr val="08E0DB"/>
      </a:accent3>
      <a:accent4>
        <a:srgbClr val="03FCD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